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4"/>
  </p:notesMasterIdLst>
  <p:sldIdLst>
    <p:sldId id="458" r:id="rId2"/>
    <p:sldId id="423" r:id="rId3"/>
    <p:sldId id="456" r:id="rId4"/>
    <p:sldId id="598" r:id="rId5"/>
    <p:sldId id="665" r:id="rId6"/>
    <p:sldId id="666" r:id="rId7"/>
    <p:sldId id="599" r:id="rId8"/>
    <p:sldId id="600" r:id="rId9"/>
    <p:sldId id="604" r:id="rId10"/>
    <p:sldId id="603" r:id="rId11"/>
    <p:sldId id="605" r:id="rId12"/>
    <p:sldId id="462" r:id="rId13"/>
    <p:sldId id="265" r:id="rId14"/>
    <p:sldId id="266" r:id="rId15"/>
    <p:sldId id="683" r:id="rId16"/>
    <p:sldId id="684" r:id="rId17"/>
    <p:sldId id="685" r:id="rId18"/>
    <p:sldId id="686" r:id="rId19"/>
    <p:sldId id="687" r:id="rId20"/>
    <p:sldId id="688" r:id="rId21"/>
    <p:sldId id="689" r:id="rId22"/>
    <p:sldId id="691" r:id="rId23"/>
    <p:sldId id="690" r:id="rId24"/>
    <p:sldId id="667" r:id="rId25"/>
    <p:sldId id="612" r:id="rId26"/>
    <p:sldId id="670" r:id="rId27"/>
    <p:sldId id="671" r:id="rId28"/>
    <p:sldId id="672" r:id="rId29"/>
    <p:sldId id="668" r:id="rId30"/>
    <p:sldId id="485" r:id="rId31"/>
    <p:sldId id="514" r:id="rId32"/>
    <p:sldId id="497" r:id="rId33"/>
    <p:sldId id="517" r:id="rId34"/>
    <p:sldId id="515" r:id="rId35"/>
    <p:sldId id="516" r:id="rId36"/>
    <p:sldId id="518" r:id="rId37"/>
    <p:sldId id="522" r:id="rId38"/>
    <p:sldId id="519" r:id="rId39"/>
    <p:sldId id="547" r:id="rId40"/>
    <p:sldId id="546" r:id="rId41"/>
    <p:sldId id="544" r:id="rId42"/>
    <p:sldId id="549" r:id="rId43"/>
    <p:sldId id="663" r:id="rId44"/>
    <p:sldId id="601" r:id="rId45"/>
    <p:sldId id="655" r:id="rId46"/>
    <p:sldId id="498" r:id="rId47"/>
    <p:sldId id="499" r:id="rId48"/>
    <p:sldId id="500" r:id="rId49"/>
    <p:sldId id="501" r:id="rId50"/>
    <p:sldId id="557" r:id="rId51"/>
    <p:sldId id="559" r:id="rId52"/>
    <p:sldId id="675" r:id="rId53"/>
    <p:sldId id="602" r:id="rId54"/>
    <p:sldId id="673" r:id="rId55"/>
    <p:sldId id="694" r:id="rId56"/>
    <p:sldId id="693" r:id="rId57"/>
    <p:sldId id="695" r:id="rId58"/>
    <p:sldId id="692" r:id="rId59"/>
    <p:sldId id="677" r:id="rId60"/>
    <p:sldId id="678" r:id="rId61"/>
    <p:sldId id="679" r:id="rId62"/>
    <p:sldId id="680" r:id="rId63"/>
    <p:sldId id="681" r:id="rId64"/>
    <p:sldId id="682" r:id="rId65"/>
    <p:sldId id="676" r:id="rId66"/>
    <p:sldId id="365" r:id="rId67"/>
    <p:sldId id="502" r:id="rId68"/>
    <p:sldId id="596" r:id="rId69"/>
    <p:sldId id="597" r:id="rId70"/>
    <p:sldId id="430" r:id="rId71"/>
    <p:sldId id="278" r:id="rId72"/>
    <p:sldId id="282" r:id="rId73"/>
    <p:sldId id="427" r:id="rId74"/>
    <p:sldId id="614" r:id="rId75"/>
    <p:sldId id="615" r:id="rId76"/>
    <p:sldId id="616" r:id="rId77"/>
    <p:sldId id="617" r:id="rId78"/>
    <p:sldId id="618" r:id="rId79"/>
    <p:sldId id="444" r:id="rId80"/>
    <p:sldId id="272" r:id="rId81"/>
    <p:sldId id="273" r:id="rId82"/>
    <p:sldId id="451" r:id="rId83"/>
    <p:sldId id="275" r:id="rId84"/>
    <p:sldId id="276" r:id="rId85"/>
    <p:sldId id="277" r:id="rId86"/>
    <p:sldId id="279" r:id="rId87"/>
    <p:sldId id="445" r:id="rId88"/>
    <p:sldId id="607" r:id="rId89"/>
    <p:sldId id="608" r:id="rId90"/>
    <p:sldId id="609" r:id="rId91"/>
    <p:sldId id="610" r:id="rId92"/>
    <p:sldId id="457"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7192" autoAdjust="0"/>
  </p:normalViewPr>
  <p:slideViewPr>
    <p:cSldViewPr snapToGrid="0">
      <p:cViewPr varScale="1">
        <p:scale>
          <a:sx n="96" d="100"/>
          <a:sy n="96" d="100"/>
        </p:scale>
        <p:origin x="1068" y="78"/>
      </p:cViewPr>
      <p:guideLst/>
    </p:cSldViewPr>
  </p:slideViewPr>
  <p:notesTextViewPr>
    <p:cViewPr>
      <p:scale>
        <a:sx n="1" d="1"/>
        <a:sy n="1" d="1"/>
      </p:scale>
      <p:origin x="0" y="0"/>
    </p:cViewPr>
  </p:notesTextViewPr>
  <p:sorterViewPr>
    <p:cViewPr varScale="1">
      <p:scale>
        <a:sx n="100" d="100"/>
        <a:sy n="100" d="100"/>
      </p:scale>
      <p:origin x="0" y="-1258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7E746F-6132-477D-BAFE-C14333EA4D12}" type="datetimeFigureOut">
              <a:rPr lang="en-US" smtClean="0"/>
              <a:t>11/7/2021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0EFBB4-AD2B-4564-8C01-2E29E76E302D}" type="slidenum">
              <a:rPr lang="en-US" smtClean="0"/>
              <a:t>‹#›</a:t>
            </a:fld>
            <a:endParaRPr lang="en-US"/>
          </a:p>
        </p:txBody>
      </p:sp>
    </p:spTree>
    <p:extLst>
      <p:ext uri="{BB962C8B-B14F-4D97-AF65-F5344CB8AC3E}">
        <p14:creationId xmlns:p14="http://schemas.microsoft.com/office/powerpoint/2010/main" val="3340524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EFBB4-AD2B-4564-8C01-2E29E76E302D}" type="slidenum">
              <a:rPr lang="en-US" smtClean="0"/>
              <a:t>14</a:t>
            </a:fld>
            <a:endParaRPr lang="en-US"/>
          </a:p>
        </p:txBody>
      </p:sp>
    </p:spTree>
    <p:extLst>
      <p:ext uri="{BB962C8B-B14F-4D97-AF65-F5344CB8AC3E}">
        <p14:creationId xmlns:p14="http://schemas.microsoft.com/office/powerpoint/2010/main" val="2907793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Vivado's IP Integrator</a:t>
            </a:r>
            <a:r>
              <a:rPr lang="en-US" baseline="0" dirty="0"/>
              <a:t> builds on the foundation of Vivado's extensible IP Catalog and standards-based approach to packaging up IP. </a:t>
            </a:r>
          </a:p>
          <a:p>
            <a:endParaRPr lang="en-US" baseline="0" dirty="0"/>
          </a:p>
          <a:p>
            <a:r>
              <a:rPr lang="en-US" dirty="0">
                <a:latin typeface="Arial" charset="0"/>
              </a:rPr>
              <a:t>Vivado Design Suite provides an extensible IP catalog, which can contain Xilinx, third-party, and intra-company IP that can be shared across a design team, division, or company. Vivado Design Suite leverages industry standards such as ARM®’s AXI interconnect and IP-XACT metadata when packaging IP. With IPI, Vivado Design Suite facilitates rapid development of complex systems, which can include embedded, DSP, video, analog, networking, interface, building block, and connectivity IP consolidated into a hierarchical system and IP-centric view. </a:t>
            </a:r>
          </a:p>
          <a:p>
            <a:r>
              <a:rPr lang="en-US" dirty="0">
                <a:latin typeface="Arial" charset="0"/>
              </a:rPr>
              <a:t> </a:t>
            </a:r>
          </a:p>
          <a:p>
            <a:r>
              <a:rPr lang="en-US" dirty="0">
                <a:latin typeface="Arial" charset="0"/>
              </a:rPr>
              <a:t>With open, industry IP standards, Vivado Design Suite enables third-party vendors to deliver their IP portfolios to developers, who can integrate them with Vivado IPI. Users can also package their own RTL, or C/C++/SystemC and MATLAB®/Simulink® algorithms into the IP catalog using Vivado High-Level Synthesis (HLS) or System Generator for DSP with the Vivado IP packager.</a:t>
            </a:r>
          </a:p>
          <a:p>
            <a:endParaRPr lang="en-US" dirty="0">
              <a:latin typeface="Arial" charset="0"/>
            </a:endParaRPr>
          </a:p>
          <a:p>
            <a:r>
              <a:rPr lang="en-US" dirty="0">
                <a:latin typeface="Arial" charset="0"/>
              </a:rPr>
              <a:t>Leveraging the extensible IP catalog, IPI provides automated IP subsystem generation, which can then also be packaged for reuse. </a:t>
            </a:r>
          </a:p>
          <a:p>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FF7365ED-922D-4C0B-8315-D797D1C27E6D}" type="slidenum">
              <a:rPr lang="en-US" smtClean="0"/>
              <a:pPr>
                <a:defRPr/>
              </a:pPr>
              <a:t>71</a:t>
            </a:fld>
            <a:endParaRPr lang="en-US" dirty="0"/>
          </a:p>
        </p:txBody>
      </p:sp>
    </p:spTree>
    <p:extLst>
      <p:ext uri="{BB962C8B-B14F-4D97-AF65-F5344CB8AC3E}">
        <p14:creationId xmlns:p14="http://schemas.microsoft.com/office/powerpoint/2010/main" val="1665049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53547">
              <a:defRPr/>
            </a:pPr>
            <a:r>
              <a:rPr lang="en-US" dirty="0"/>
              <a:t>Built on the foundation of the Vivado integrated design environment, the IPI feature provides a device and platform aware, interactive environment that supports intelligent auto-connection of key IP interfaces, one-click IP subsystem generation, real-time DRCs, and interface change propagation, combined with a powerful debug capability. </a:t>
            </a:r>
          </a:p>
          <a:p>
            <a:pPr defTabSz="953547">
              <a:defRPr/>
            </a:pPr>
            <a:endParaRPr lang="en-US" dirty="0"/>
          </a:p>
          <a:p>
            <a:pPr defTabSz="953547">
              <a:defRPr/>
            </a:pPr>
            <a:r>
              <a:rPr lang="en-US" dirty="0"/>
              <a:t>With IPI, design is correct-by-construction. Working at the interface level, design teams can rapidly assemble complex systems and leverage Vivado tools to ensure that designs and IP are configured correctly. IPI’s built-in automated interface, device driver, and address map generation accelerates design assembly. Getting from concept to debug has never been faster. </a:t>
            </a:r>
          </a:p>
          <a:p>
            <a:pPr defTabSz="953547">
              <a:defRPr/>
            </a:pPr>
            <a:endParaRPr lang="en-US" dirty="0"/>
          </a:p>
          <a:p>
            <a:pPr defTabSz="953547">
              <a:defRPr/>
            </a:pPr>
            <a:r>
              <a:rPr lang="en-US" dirty="0"/>
              <a:t>Leveraging the extensible IP catalog, IPI provides automated IP subsystem generation. As an example, to generate a MicroBlaze™ subsystem, a designer selects the MicroBlaze core, adds it to the design, and then uses IPI’s built-in block generation feature and one-click IP customization to rapidly configure the interconnect, peripherals, memory map, and device driver information to increase designer productivity. </a:t>
            </a:r>
          </a:p>
          <a:p>
            <a:pPr defTabSz="953547">
              <a:defRPr/>
            </a:pPr>
            <a:endParaRPr lang="en-US" dirty="0"/>
          </a:p>
          <a:p>
            <a:endParaRPr lang="en-US" dirty="0"/>
          </a:p>
        </p:txBody>
      </p:sp>
      <p:sp>
        <p:nvSpPr>
          <p:cNvPr id="4" name="Slide Number Placeholder 3"/>
          <p:cNvSpPr>
            <a:spLocks noGrp="1"/>
          </p:cNvSpPr>
          <p:nvPr>
            <p:ph type="sldNum" sz="quarter" idx="10"/>
          </p:nvPr>
        </p:nvSpPr>
        <p:spPr/>
        <p:txBody>
          <a:bodyPr/>
          <a:lstStyle/>
          <a:p>
            <a:pPr>
              <a:defRPr/>
            </a:pPr>
            <a:fld id="{FF7365ED-922D-4C0B-8315-D797D1C27E6D}" type="slidenum">
              <a:rPr lang="en-US" smtClean="0"/>
              <a:pPr>
                <a:defRPr/>
              </a:pPr>
              <a:t>72</a:t>
            </a:fld>
            <a:endParaRPr lang="en-US" dirty="0"/>
          </a:p>
        </p:txBody>
      </p:sp>
    </p:spTree>
    <p:extLst>
      <p:ext uri="{BB962C8B-B14F-4D97-AF65-F5344CB8AC3E}">
        <p14:creationId xmlns:p14="http://schemas.microsoft.com/office/powerpoint/2010/main" val="25349546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24920-1793-4711-8ED7-05B6F47A1B17}"/>
              </a:ext>
            </a:extLst>
          </p:cNvPr>
          <p:cNvSpPr>
            <a:spLocks noGrp="1"/>
          </p:cNvSpPr>
          <p:nvPr>
            <p:ph type="ctrTitle"/>
          </p:nvPr>
        </p:nvSpPr>
        <p:spPr>
          <a:xfrm>
            <a:off x="1524000" y="1122363"/>
            <a:ext cx="9144000" cy="238760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89CD72D-7B1C-466F-B3C2-5D7CB12B98EA}"/>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Logo&#10;&#10;Description automatically generated">
            <a:extLst>
              <a:ext uri="{FF2B5EF4-FFF2-40B4-BE49-F238E27FC236}">
                <a16:creationId xmlns:a16="http://schemas.microsoft.com/office/drawing/2014/main" id="{586A6471-009F-406D-A988-A67EB7E774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7390" y="584961"/>
            <a:ext cx="4157220" cy="1074804"/>
          </a:xfrm>
          <a:prstGeom prst="rect">
            <a:avLst/>
          </a:prstGeom>
        </p:spPr>
      </p:pic>
    </p:spTree>
    <p:extLst>
      <p:ext uri="{BB962C8B-B14F-4D97-AF65-F5344CB8AC3E}">
        <p14:creationId xmlns:p14="http://schemas.microsoft.com/office/powerpoint/2010/main" val="3001642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121B-E712-44B3-A150-E4DA63B91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2B51A7-7BF2-449F-A171-356BB54617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4E1199-096C-4F30-881A-473BD83E49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19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24920-1793-4711-8ED7-05B6F47A1B17}"/>
              </a:ext>
            </a:extLst>
          </p:cNvPr>
          <p:cNvSpPr>
            <a:spLocks noGrp="1"/>
          </p:cNvSpPr>
          <p:nvPr>
            <p:ph type="ctrTitle"/>
          </p:nvPr>
        </p:nvSpPr>
        <p:spPr>
          <a:xfrm>
            <a:off x="1524000" y="1122363"/>
            <a:ext cx="9144000" cy="238760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89CD72D-7B1C-466F-B3C2-5D7CB12B98EA}"/>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Logo&#10;&#10;Description automatically generated">
            <a:extLst>
              <a:ext uri="{FF2B5EF4-FFF2-40B4-BE49-F238E27FC236}">
                <a16:creationId xmlns:a16="http://schemas.microsoft.com/office/drawing/2014/main" id="{586A6471-009F-406D-A988-A67EB7E774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7390" y="584961"/>
            <a:ext cx="4157220" cy="1074804"/>
          </a:xfrm>
          <a:prstGeom prst="rect">
            <a:avLst/>
          </a:prstGeom>
        </p:spPr>
      </p:pic>
      <p:sp>
        <p:nvSpPr>
          <p:cNvPr id="4" name="Rectangle 3">
            <a:extLst>
              <a:ext uri="{FF2B5EF4-FFF2-40B4-BE49-F238E27FC236}">
                <a16:creationId xmlns:a16="http://schemas.microsoft.com/office/drawing/2014/main" id="{5921DA24-B7EE-4299-B94B-B65AA295698B}"/>
              </a:ext>
            </a:extLst>
          </p:cNvPr>
          <p:cNvSpPr/>
          <p:nvPr userDrawn="1"/>
        </p:nvSpPr>
        <p:spPr>
          <a:xfrm>
            <a:off x="0" y="5618375"/>
            <a:ext cx="12192000" cy="1239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81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0210-E93B-471C-B43E-ACEBCE32A4F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B9EE05-0D2F-4FCA-9AF3-56E027A62622}"/>
              </a:ext>
            </a:extLst>
          </p:cNvPr>
          <p:cNvSpPr>
            <a:spLocks noGrp="1"/>
          </p:cNvSpPr>
          <p:nvPr>
            <p:ph idx="1"/>
          </p:nvPr>
        </p:nvSpPr>
        <p:spPr/>
        <p:txBody>
          <a:bodyPr/>
          <a:lstStyle>
            <a:lvl1pPr marL="0" indent="0">
              <a:buClr>
                <a:schemeClr val="tx1"/>
              </a:buClr>
              <a:buFont typeface="Arial" panose="020B0604020202020204" pitchFamily="34" charset="0"/>
              <a:buNone/>
              <a:defRPr sz="2400">
                <a:latin typeface="Arial" panose="020B0604020202020204" pitchFamily="34" charset="0"/>
                <a:cs typeface="Arial" panose="020B0604020202020204" pitchFamily="34" charset="0"/>
              </a:defRPr>
            </a:lvl1pPr>
            <a:lvl2pPr marL="685800" indent="-228600">
              <a:buClr>
                <a:schemeClr val="tx1"/>
              </a:buClr>
              <a:buFont typeface="Arial" panose="020B0604020202020204" pitchFamily="34" charset="0"/>
              <a:buChar cha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p:txBody>
      </p:sp>
      <p:sp>
        <p:nvSpPr>
          <p:cNvPr id="5" name="Footer Placeholder 4">
            <a:extLst>
              <a:ext uri="{FF2B5EF4-FFF2-40B4-BE49-F238E27FC236}">
                <a16:creationId xmlns:a16="http://schemas.microsoft.com/office/drawing/2014/main" id="{1B6BDB92-4265-479C-AD46-75D6E0F4A198}"/>
              </a:ext>
            </a:extLst>
          </p:cNvPr>
          <p:cNvSpPr>
            <a:spLocks noGrp="1"/>
          </p:cNvSpPr>
          <p:nvPr>
            <p:ph type="ftr" sz="quarter" idx="11"/>
          </p:nvPr>
        </p:nvSpPr>
        <p:spPr>
          <a:xfrm>
            <a:off x="4038600" y="6317268"/>
            <a:ext cx="4114800" cy="365125"/>
          </a:xfrm>
        </p:spPr>
        <p:txBody>
          <a:bodyPr/>
          <a:lstStyle>
            <a:lvl1pPr algn="l">
              <a:defRPr>
                <a:solidFill>
                  <a:schemeClr val="tx1"/>
                </a:solidFill>
              </a:defRPr>
            </a:lvl1pPr>
          </a:lstStyle>
          <a:p>
            <a:r>
              <a:rPr lang="en-US"/>
              <a:t>© Adiuvo Engineering and Training, Ltd. 2020</a:t>
            </a:r>
            <a:endParaRPr lang="en-US" dirty="0"/>
          </a:p>
        </p:txBody>
      </p:sp>
      <p:pic>
        <p:nvPicPr>
          <p:cNvPr id="9" name="Picture 8" descr="Logo&#10;&#10;Description automatically generated">
            <a:extLst>
              <a:ext uri="{FF2B5EF4-FFF2-40B4-BE49-F238E27FC236}">
                <a16:creationId xmlns:a16="http://schemas.microsoft.com/office/drawing/2014/main" id="{F201986B-88AD-47BC-84B7-F9B6F1A855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44955" y="92732"/>
            <a:ext cx="2431915" cy="628319"/>
          </a:xfrm>
          <a:prstGeom prst="rect">
            <a:avLst/>
          </a:prstGeom>
        </p:spPr>
      </p:pic>
      <p:sp>
        <p:nvSpPr>
          <p:cNvPr id="11" name="Slide Number Placeholder 5">
            <a:extLst>
              <a:ext uri="{FF2B5EF4-FFF2-40B4-BE49-F238E27FC236}">
                <a16:creationId xmlns:a16="http://schemas.microsoft.com/office/drawing/2014/main" id="{7DB15026-6EE9-4C2D-A53C-B60405E11C36}"/>
              </a:ext>
            </a:extLst>
          </p:cNvPr>
          <p:cNvSpPr>
            <a:spLocks noGrp="1"/>
          </p:cNvSpPr>
          <p:nvPr>
            <p:ph type="sldNum" sz="quarter" idx="4"/>
          </p:nvPr>
        </p:nvSpPr>
        <p:spPr>
          <a:xfrm>
            <a:off x="9147928"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2CE8A50-B8D0-457B-A77C-B74D45AE23B6}" type="slidenum">
              <a:rPr lang="en-US" smtClean="0"/>
              <a:pPr/>
              <a:t>‹#›</a:t>
            </a:fld>
            <a:endParaRPr lang="en-US" dirty="0"/>
          </a:p>
        </p:txBody>
      </p:sp>
    </p:spTree>
    <p:extLst>
      <p:ext uri="{BB962C8B-B14F-4D97-AF65-F5344CB8AC3E}">
        <p14:creationId xmlns:p14="http://schemas.microsoft.com/office/powerpoint/2010/main" val="3581758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72DFC413-D260-4F1C-95B0-685D410359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91420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A748E98C-FCBA-49C2-952A-7A455C0905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51229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4" name="Picture 3" descr="A picture containing graphical user interface, application&#10;&#10;Description automatically generated">
            <a:extLst>
              <a:ext uri="{FF2B5EF4-FFF2-40B4-BE49-F238E27FC236}">
                <a16:creationId xmlns:a16="http://schemas.microsoft.com/office/drawing/2014/main" id="{497200A2-F245-4502-A4C6-618FA12B84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68809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descr="A picture containing graphical user interface, application&#10;&#10;Description automatically generated">
            <a:extLst>
              <a:ext uri="{FF2B5EF4-FFF2-40B4-BE49-F238E27FC236}">
                <a16:creationId xmlns:a16="http://schemas.microsoft.com/office/drawing/2014/main" id="{3FA1FA66-7641-48D6-BBC1-6399816A9C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9443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8D927-55C0-484E-A2FD-4DE8A518E2A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CD485D94-D5F7-45ED-AE4C-8A9CF1C84121}"/>
              </a:ext>
            </a:extLst>
          </p:cNvPr>
          <p:cNvSpPr>
            <a:spLocks noGrp="1"/>
          </p:cNvSpPr>
          <p:nvPr>
            <p:ph type="ftr" sz="quarter" idx="10"/>
          </p:nvPr>
        </p:nvSpPr>
        <p:spPr/>
        <p:txBody>
          <a:bodyPr/>
          <a:lstStyle/>
          <a:p>
            <a:r>
              <a:rPr lang="en-US"/>
              <a:t>© Adiuvo Engineering and Training, Ltd. 2020</a:t>
            </a:r>
          </a:p>
        </p:txBody>
      </p:sp>
      <p:sp>
        <p:nvSpPr>
          <p:cNvPr id="4" name="Slide Number Placeholder 3">
            <a:extLst>
              <a:ext uri="{FF2B5EF4-FFF2-40B4-BE49-F238E27FC236}">
                <a16:creationId xmlns:a16="http://schemas.microsoft.com/office/drawing/2014/main" id="{55C1D7CC-FA7D-42A8-9BF0-513FAA145676}"/>
              </a:ext>
            </a:extLst>
          </p:cNvPr>
          <p:cNvSpPr>
            <a:spLocks noGrp="1"/>
          </p:cNvSpPr>
          <p:nvPr>
            <p:ph type="sldNum" sz="quarter" idx="11"/>
          </p:nvPr>
        </p:nvSpPr>
        <p:spPr/>
        <p:txBody>
          <a:bodyPr/>
          <a:lstStyle/>
          <a:p>
            <a:fld id="{F2CE8A50-B8D0-457B-A77C-B74D45AE23B6}" type="slidenum">
              <a:rPr lang="en-US" smtClean="0"/>
              <a:pPr/>
              <a:t>‹#›</a:t>
            </a:fld>
            <a:endParaRPr lang="en-US" dirty="0"/>
          </a:p>
        </p:txBody>
      </p:sp>
      <p:sp>
        <p:nvSpPr>
          <p:cNvPr id="8" name="Text Placeholder 7">
            <a:extLst>
              <a:ext uri="{FF2B5EF4-FFF2-40B4-BE49-F238E27FC236}">
                <a16:creationId xmlns:a16="http://schemas.microsoft.com/office/drawing/2014/main" id="{706EF8EE-D831-41C9-BD8E-49B21FFFF8AD}"/>
              </a:ext>
            </a:extLst>
          </p:cNvPr>
          <p:cNvSpPr>
            <a:spLocks noGrp="1"/>
          </p:cNvSpPr>
          <p:nvPr>
            <p:ph type="body" sz="quarter" idx="12"/>
          </p:nvPr>
        </p:nvSpPr>
        <p:spPr>
          <a:xfrm>
            <a:off x="838200" y="2047875"/>
            <a:ext cx="5505450" cy="3771900"/>
          </a:xfrm>
        </p:spPr>
        <p:txBody>
          <a:bodyPr>
            <a:normAutofit/>
          </a:bodyPr>
          <a:lstStyle>
            <a:lvl1pPr marL="0" indent="0">
              <a:buClr>
                <a:schemeClr val="tx1"/>
              </a:buClr>
              <a:buFont typeface="Arial" panose="020B0604020202020204" pitchFamily="34" charset="0"/>
              <a:buNone/>
              <a:defRPr sz="2400"/>
            </a:lvl1pPr>
            <a:lvl2pPr marL="914400" indent="-457200">
              <a:buClr>
                <a:schemeClr val="tx1"/>
              </a:buClr>
              <a:buFont typeface="Arial" panose="020B0604020202020204" pitchFamily="34" charset="0"/>
              <a:buChar char="»"/>
              <a:defRPr sz="2000"/>
            </a:lvl2pPr>
            <a:lvl3pPr>
              <a:defRPr sz="1800"/>
            </a:lvl3pPr>
            <a:lvl4pPr>
              <a:defRPr sz="1600"/>
            </a:lvl4pPr>
            <a:lvl5pPr>
              <a:defRPr sz="1600"/>
            </a:lvl5pPr>
          </a:lstStyle>
          <a:p>
            <a:pPr lvl="0"/>
            <a:r>
              <a:rPr lang="en-US"/>
              <a:t>Click to edit Master text styles</a:t>
            </a:r>
          </a:p>
          <a:p>
            <a:pPr lvl="1"/>
            <a:r>
              <a:rPr lang="en-US"/>
              <a:t>Second level</a:t>
            </a:r>
          </a:p>
        </p:txBody>
      </p:sp>
      <p:pic>
        <p:nvPicPr>
          <p:cNvPr id="10" name="Picture 9" descr="Logo&#10;&#10;Description automatically generated">
            <a:extLst>
              <a:ext uri="{FF2B5EF4-FFF2-40B4-BE49-F238E27FC236}">
                <a16:creationId xmlns:a16="http://schemas.microsoft.com/office/drawing/2014/main" id="{0E6BDB92-694C-4F07-A85B-25B5B19493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44955" y="92732"/>
            <a:ext cx="2431915" cy="628319"/>
          </a:xfrm>
          <a:prstGeom prst="rect">
            <a:avLst/>
          </a:prstGeom>
        </p:spPr>
      </p:pic>
    </p:spTree>
    <p:extLst>
      <p:ext uri="{BB962C8B-B14F-4D97-AF65-F5344CB8AC3E}">
        <p14:creationId xmlns:p14="http://schemas.microsoft.com/office/powerpoint/2010/main" val="4252169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105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71FA20-F943-4AC2-9FCA-BEB5011140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D690E-B394-492E-9BA7-17F5DB0F70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E3FC6BB-59CD-436A-901B-B93E8FED1D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Adiuvo Engineering and Training, Ltd. 2020</a:t>
            </a:r>
          </a:p>
        </p:txBody>
      </p:sp>
      <p:sp>
        <p:nvSpPr>
          <p:cNvPr id="6" name="Slide Number Placeholder 5">
            <a:extLst>
              <a:ext uri="{FF2B5EF4-FFF2-40B4-BE49-F238E27FC236}">
                <a16:creationId xmlns:a16="http://schemas.microsoft.com/office/drawing/2014/main" id="{034FF59B-58B3-4AD0-B4B1-CA6D77BC0082}"/>
              </a:ext>
            </a:extLst>
          </p:cNvPr>
          <p:cNvSpPr>
            <a:spLocks noGrp="1"/>
          </p:cNvSpPr>
          <p:nvPr>
            <p:ph type="sldNum" sz="quarter" idx="4"/>
          </p:nvPr>
        </p:nvSpPr>
        <p:spPr>
          <a:xfrm>
            <a:off x="9147928"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2CE8A50-B8D0-457B-A77C-B74D45AE23B6}" type="slidenum">
              <a:rPr lang="en-US" smtClean="0"/>
              <a:pPr/>
              <a:t>‹#›</a:t>
            </a:fld>
            <a:endParaRPr lang="en-US" dirty="0"/>
          </a:p>
        </p:txBody>
      </p:sp>
    </p:spTree>
    <p:extLst>
      <p:ext uri="{BB962C8B-B14F-4D97-AF65-F5344CB8AC3E}">
        <p14:creationId xmlns:p14="http://schemas.microsoft.com/office/powerpoint/2010/main" val="2836389715"/>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0" r:id="rId3"/>
    <p:sldLayoutId id="2147483651" r:id="rId4"/>
    <p:sldLayoutId id="2147483652" r:id="rId5"/>
    <p:sldLayoutId id="2147483653" r:id="rId6"/>
    <p:sldLayoutId id="2147483654" r:id="rId7"/>
    <p:sldLayoutId id="2147483655" r:id="rId8"/>
    <p:sldLayoutId id="2147483656" r:id="rId9"/>
    <p:sldLayoutId id="2147483659"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9.png"/><Relationship Id="rId1" Type="http://schemas.openxmlformats.org/officeDocument/2006/relationships/slideLayout" Target="../slideLayouts/slideLayout8.xml"/><Relationship Id="rId4" Type="http://schemas.openxmlformats.org/officeDocument/2006/relationships/image" Target="../media/image15.svg"/></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E311-A3A8-40DD-8EA7-5DAC9D913E99}"/>
              </a:ext>
            </a:extLst>
          </p:cNvPr>
          <p:cNvSpPr>
            <a:spLocks noGrp="1"/>
          </p:cNvSpPr>
          <p:nvPr>
            <p:ph type="ctrTitle"/>
          </p:nvPr>
        </p:nvSpPr>
        <p:spPr/>
        <p:txBody>
          <a:bodyPr/>
          <a:lstStyle/>
          <a:p>
            <a:r>
              <a:rPr lang="en-US" dirty="0"/>
              <a:t>Introduction to FPGA </a:t>
            </a:r>
          </a:p>
        </p:txBody>
      </p:sp>
      <p:sp>
        <p:nvSpPr>
          <p:cNvPr id="3" name="Subtitle 2">
            <a:extLst>
              <a:ext uri="{FF2B5EF4-FFF2-40B4-BE49-F238E27FC236}">
                <a16:creationId xmlns:a16="http://schemas.microsoft.com/office/drawing/2014/main" id="{BAF86558-ACEF-48C6-B224-40340571B01B}"/>
              </a:ext>
            </a:extLst>
          </p:cNvPr>
          <p:cNvSpPr>
            <a:spLocks noGrp="1"/>
          </p:cNvSpPr>
          <p:nvPr>
            <p:ph type="subTitle" idx="1"/>
          </p:nvPr>
        </p:nvSpPr>
        <p:spPr/>
        <p:txBody>
          <a:bodyPr/>
          <a:lstStyle/>
          <a:p>
            <a:r>
              <a:rPr lang="en-US" dirty="0"/>
              <a:t>Adam Taylor</a:t>
            </a:r>
          </a:p>
        </p:txBody>
      </p:sp>
    </p:spTree>
    <p:extLst>
      <p:ext uri="{BB962C8B-B14F-4D97-AF65-F5344CB8AC3E}">
        <p14:creationId xmlns:p14="http://schemas.microsoft.com/office/powerpoint/2010/main" val="418744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C03A-B370-4204-A32C-C2FC723BAF64}"/>
              </a:ext>
            </a:extLst>
          </p:cNvPr>
          <p:cNvSpPr>
            <a:spLocks noGrp="1"/>
          </p:cNvSpPr>
          <p:nvPr>
            <p:ph type="title"/>
          </p:nvPr>
        </p:nvSpPr>
        <p:spPr/>
        <p:txBody>
          <a:bodyPr/>
          <a:lstStyle/>
          <a:p>
            <a:r>
              <a:rPr lang="en-US" dirty="0"/>
              <a:t>Configurable Logic Block</a:t>
            </a:r>
            <a:endParaRPr lang="en-GB" dirty="0"/>
          </a:p>
        </p:txBody>
      </p:sp>
      <p:sp>
        <p:nvSpPr>
          <p:cNvPr id="4" name="Footer Placeholder 3">
            <a:extLst>
              <a:ext uri="{FF2B5EF4-FFF2-40B4-BE49-F238E27FC236}">
                <a16:creationId xmlns:a16="http://schemas.microsoft.com/office/drawing/2014/main" id="{C77DA4B6-2943-4F49-A267-DAC64285B406}"/>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30A23BFA-0AF8-47FD-A718-B6951F46C341}"/>
              </a:ext>
            </a:extLst>
          </p:cNvPr>
          <p:cNvSpPr>
            <a:spLocks noGrp="1"/>
          </p:cNvSpPr>
          <p:nvPr>
            <p:ph type="sldNum" sz="quarter" idx="4"/>
          </p:nvPr>
        </p:nvSpPr>
        <p:spPr/>
        <p:txBody>
          <a:bodyPr/>
          <a:lstStyle/>
          <a:p>
            <a:fld id="{F2CE8A50-B8D0-457B-A77C-B74D45AE23B6}" type="slidenum">
              <a:rPr lang="en-US" smtClean="0"/>
              <a:pPr/>
              <a:t>10</a:t>
            </a:fld>
            <a:endParaRPr lang="en-US" dirty="0"/>
          </a:p>
        </p:txBody>
      </p:sp>
      <p:pic>
        <p:nvPicPr>
          <p:cNvPr id="10" name="Picture 9">
            <a:extLst>
              <a:ext uri="{FF2B5EF4-FFF2-40B4-BE49-F238E27FC236}">
                <a16:creationId xmlns:a16="http://schemas.microsoft.com/office/drawing/2014/main" id="{DAAE979A-C27C-4FA3-B314-F52693AFA08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6097" y="1824038"/>
            <a:ext cx="8900478" cy="4024312"/>
          </a:xfrm>
          <a:prstGeom prst="rect">
            <a:avLst/>
          </a:prstGeom>
          <a:noFill/>
        </p:spPr>
      </p:pic>
    </p:spTree>
    <p:extLst>
      <p:ext uri="{BB962C8B-B14F-4D97-AF65-F5344CB8AC3E}">
        <p14:creationId xmlns:p14="http://schemas.microsoft.com/office/powerpoint/2010/main" val="2517638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9A0F0-125E-4029-B86C-A26FF9B0EFFD}"/>
              </a:ext>
            </a:extLst>
          </p:cNvPr>
          <p:cNvSpPr>
            <a:spLocks noGrp="1"/>
          </p:cNvSpPr>
          <p:nvPr>
            <p:ph type="title"/>
          </p:nvPr>
        </p:nvSpPr>
        <p:spPr>
          <a:xfrm>
            <a:off x="838200" y="327025"/>
            <a:ext cx="10515600" cy="1325563"/>
          </a:xfrm>
        </p:spPr>
        <p:txBody>
          <a:bodyPr/>
          <a:lstStyle/>
          <a:p>
            <a:r>
              <a:rPr lang="en-US" dirty="0"/>
              <a:t>Interconnect Routing</a:t>
            </a:r>
            <a:endParaRPr lang="en-GB" dirty="0"/>
          </a:p>
        </p:txBody>
      </p:sp>
      <p:sp>
        <p:nvSpPr>
          <p:cNvPr id="3" name="Content Placeholder 2">
            <a:extLst>
              <a:ext uri="{FF2B5EF4-FFF2-40B4-BE49-F238E27FC236}">
                <a16:creationId xmlns:a16="http://schemas.microsoft.com/office/drawing/2014/main" id="{86BA8195-60A2-416B-A316-B3DADA81A00A}"/>
              </a:ext>
            </a:extLst>
          </p:cNvPr>
          <p:cNvSpPr>
            <a:spLocks noGrp="1"/>
          </p:cNvSpPr>
          <p:nvPr>
            <p:ph idx="1"/>
          </p:nvPr>
        </p:nvSpPr>
        <p:spPr>
          <a:xfrm>
            <a:off x="838200" y="1825625"/>
            <a:ext cx="4698364" cy="4351338"/>
          </a:xfrm>
        </p:spPr>
        <p:txBody>
          <a:bodyPr/>
          <a:lstStyle/>
          <a:p>
            <a:r>
              <a:rPr lang="en-US" dirty="0"/>
              <a:t>A collection of wires and programmable switches. </a:t>
            </a:r>
          </a:p>
          <a:p>
            <a:endParaRPr lang="en-US" dirty="0"/>
          </a:p>
          <a:p>
            <a:r>
              <a:rPr lang="en-US" dirty="0"/>
              <a:t>These are responsible for connecting CLBs and other building blocks within the FPGA.</a:t>
            </a:r>
          </a:p>
          <a:p>
            <a:endParaRPr lang="en-US" dirty="0"/>
          </a:p>
          <a:p>
            <a:r>
              <a:rPr lang="en-US" dirty="0"/>
              <a:t> These are also called routing channels. </a:t>
            </a:r>
          </a:p>
          <a:p>
            <a:endParaRPr lang="en-GB" dirty="0"/>
          </a:p>
        </p:txBody>
      </p:sp>
      <p:sp>
        <p:nvSpPr>
          <p:cNvPr id="4" name="Footer Placeholder 3">
            <a:extLst>
              <a:ext uri="{FF2B5EF4-FFF2-40B4-BE49-F238E27FC236}">
                <a16:creationId xmlns:a16="http://schemas.microsoft.com/office/drawing/2014/main" id="{653D542D-7E20-466E-8D82-F62787CF5B91}"/>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2F4EFDA8-7E9F-4BCA-9941-AAD0C8D768E0}"/>
              </a:ext>
            </a:extLst>
          </p:cNvPr>
          <p:cNvSpPr>
            <a:spLocks noGrp="1"/>
          </p:cNvSpPr>
          <p:nvPr>
            <p:ph type="sldNum" sz="quarter" idx="4"/>
          </p:nvPr>
        </p:nvSpPr>
        <p:spPr/>
        <p:txBody>
          <a:bodyPr/>
          <a:lstStyle/>
          <a:p>
            <a:fld id="{F2CE8A50-B8D0-457B-A77C-B74D45AE23B6}" type="slidenum">
              <a:rPr lang="en-US" smtClean="0"/>
              <a:pPr/>
              <a:t>11</a:t>
            </a:fld>
            <a:endParaRPr lang="en-US" dirty="0"/>
          </a:p>
        </p:txBody>
      </p:sp>
      <p:pic>
        <p:nvPicPr>
          <p:cNvPr id="6" name="Picture 5">
            <a:extLst>
              <a:ext uri="{FF2B5EF4-FFF2-40B4-BE49-F238E27FC236}">
                <a16:creationId xmlns:a16="http://schemas.microsoft.com/office/drawing/2014/main" id="{C3C593F5-C486-4209-BE03-545D1A3F70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36564" y="1576357"/>
            <a:ext cx="5700395" cy="4490085"/>
          </a:xfrm>
          <a:prstGeom prst="rect">
            <a:avLst/>
          </a:prstGeom>
          <a:noFill/>
        </p:spPr>
      </p:pic>
    </p:spTree>
    <p:extLst>
      <p:ext uri="{BB962C8B-B14F-4D97-AF65-F5344CB8AC3E}">
        <p14:creationId xmlns:p14="http://schemas.microsoft.com/office/powerpoint/2010/main" val="845362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591182-81C5-4B8D-886E-51BFCEE697EA}"/>
              </a:ext>
            </a:extLst>
          </p:cNvPr>
          <p:cNvSpPr>
            <a:spLocks noGrp="1"/>
          </p:cNvSpPr>
          <p:nvPr>
            <p:ph type="title"/>
          </p:nvPr>
        </p:nvSpPr>
        <p:spPr/>
        <p:txBody>
          <a:bodyPr/>
          <a:lstStyle/>
          <a:p>
            <a:r>
              <a:rPr lang="en-US" dirty="0"/>
              <a:t>Tools</a:t>
            </a:r>
            <a:endParaRPr lang="en-GB" dirty="0"/>
          </a:p>
        </p:txBody>
      </p:sp>
      <p:sp>
        <p:nvSpPr>
          <p:cNvPr id="5" name="Content Placeholder 4">
            <a:extLst>
              <a:ext uri="{FF2B5EF4-FFF2-40B4-BE49-F238E27FC236}">
                <a16:creationId xmlns:a16="http://schemas.microsoft.com/office/drawing/2014/main" id="{A6507804-F5DD-4230-B598-9CD87469A476}"/>
              </a:ext>
            </a:extLst>
          </p:cNvPr>
          <p:cNvSpPr>
            <a:spLocks noGrp="1"/>
          </p:cNvSpPr>
          <p:nvPr>
            <p:ph idx="1"/>
          </p:nvPr>
        </p:nvSpPr>
        <p:spPr>
          <a:xfrm>
            <a:off x="899160" y="1573077"/>
            <a:ext cx="10515600" cy="4351338"/>
          </a:xfrm>
        </p:spPr>
        <p:txBody>
          <a:bodyPr>
            <a:normAutofit fontScale="85000" lnSpcReduction="10000"/>
          </a:bodyPr>
          <a:lstStyle/>
          <a:p>
            <a:pPr marL="342900" indent="-342900">
              <a:lnSpc>
                <a:spcPct val="150000"/>
              </a:lnSpc>
              <a:buFont typeface="Arial" panose="020B0604020202020204" pitchFamily="34" charset="0"/>
              <a:buChar char="•"/>
            </a:pPr>
            <a:r>
              <a:rPr lang="en-US" dirty="0"/>
              <a:t>Requirements Capture tool </a:t>
            </a:r>
          </a:p>
          <a:p>
            <a:pPr marL="342900" indent="-342900">
              <a:lnSpc>
                <a:spcPct val="150000"/>
              </a:lnSpc>
              <a:buFont typeface="Arial" panose="020B0604020202020204" pitchFamily="34" charset="0"/>
              <a:buChar char="•"/>
            </a:pPr>
            <a:r>
              <a:rPr lang="en-US" dirty="0"/>
              <a:t>Editors – Ideal with ability to LINT and check structural issues </a:t>
            </a:r>
            <a:r>
              <a:rPr lang="en-US" dirty="0" err="1"/>
              <a:t>e.g</a:t>
            </a:r>
            <a:r>
              <a:rPr lang="en-US" dirty="0"/>
              <a:t> HDL Creator </a:t>
            </a:r>
          </a:p>
          <a:p>
            <a:pPr marL="342900" indent="-342900">
              <a:lnSpc>
                <a:spcPct val="150000"/>
              </a:lnSpc>
              <a:buFont typeface="Arial" panose="020B0604020202020204" pitchFamily="34" charset="0"/>
              <a:buChar char="•"/>
            </a:pPr>
            <a:r>
              <a:rPr lang="en-US" dirty="0"/>
              <a:t>Synthesis Tool – Third Party or Vendor Supplied </a:t>
            </a:r>
          </a:p>
          <a:p>
            <a:pPr marL="342900" indent="-342900">
              <a:lnSpc>
                <a:spcPct val="150000"/>
              </a:lnSpc>
              <a:buFont typeface="Arial" panose="020B0604020202020204" pitchFamily="34" charset="0"/>
              <a:buChar char="•"/>
            </a:pPr>
            <a:r>
              <a:rPr lang="en-US" dirty="0"/>
              <a:t>Implementation – Vendor supplied – some open source for lattice </a:t>
            </a:r>
          </a:p>
          <a:p>
            <a:pPr marL="342900" indent="-342900">
              <a:lnSpc>
                <a:spcPct val="150000"/>
              </a:lnSpc>
              <a:buFont typeface="Arial" panose="020B0604020202020204" pitchFamily="34" charset="0"/>
              <a:buChar char="•"/>
            </a:pPr>
            <a:r>
              <a:rPr lang="en-US" dirty="0"/>
              <a:t>Simulation – Third Party or Vendor </a:t>
            </a:r>
          </a:p>
          <a:p>
            <a:pPr marL="342900" indent="-342900">
              <a:lnSpc>
                <a:spcPct val="150000"/>
              </a:lnSpc>
              <a:buFont typeface="Arial" panose="020B0604020202020204" pitchFamily="34" charset="0"/>
              <a:buChar char="•"/>
            </a:pPr>
            <a:r>
              <a:rPr lang="en-US" dirty="0"/>
              <a:t>Source Control – Subversion, GIT</a:t>
            </a:r>
          </a:p>
          <a:p>
            <a:pPr marL="342900" indent="-342900">
              <a:lnSpc>
                <a:spcPct val="150000"/>
              </a:lnSpc>
              <a:buFont typeface="Arial" panose="020B0604020202020204" pitchFamily="34" charset="0"/>
              <a:buChar char="•"/>
            </a:pPr>
            <a:r>
              <a:rPr lang="en-US" dirty="0"/>
              <a:t>Configuration control – often called PLM tool</a:t>
            </a:r>
          </a:p>
          <a:p>
            <a:pPr marL="342900" indent="-342900">
              <a:lnSpc>
                <a:spcPct val="150000"/>
              </a:lnSpc>
              <a:buFont typeface="Arial" panose="020B0604020202020204" pitchFamily="34" charset="0"/>
              <a:buChar char="•"/>
            </a:pPr>
            <a:r>
              <a:rPr lang="en-US" dirty="0"/>
              <a:t>Specialist e.g. Fault Injection  </a:t>
            </a:r>
          </a:p>
        </p:txBody>
      </p:sp>
    </p:spTree>
    <p:extLst>
      <p:ext uri="{BB962C8B-B14F-4D97-AF65-F5344CB8AC3E}">
        <p14:creationId xmlns:p14="http://schemas.microsoft.com/office/powerpoint/2010/main" val="3348313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43DE6-5D20-4B4E-8416-3B625B53F183}"/>
              </a:ext>
            </a:extLst>
          </p:cNvPr>
          <p:cNvSpPr>
            <a:spLocks noGrp="1"/>
          </p:cNvSpPr>
          <p:nvPr>
            <p:ph type="title"/>
          </p:nvPr>
        </p:nvSpPr>
        <p:spPr/>
        <p:txBody>
          <a:bodyPr/>
          <a:lstStyle/>
          <a:p>
            <a:r>
              <a:rPr lang="en-US" dirty="0"/>
              <a:t>Vivado Overview</a:t>
            </a:r>
            <a:endParaRPr lang="en-GB" dirty="0"/>
          </a:p>
        </p:txBody>
      </p:sp>
      <p:sp>
        <p:nvSpPr>
          <p:cNvPr id="3" name="Content Placeholder 2">
            <a:extLst>
              <a:ext uri="{FF2B5EF4-FFF2-40B4-BE49-F238E27FC236}">
                <a16:creationId xmlns:a16="http://schemas.microsoft.com/office/drawing/2014/main" id="{12A8F2E4-FA44-4405-BA07-1C0065EC2E29}"/>
              </a:ext>
            </a:extLst>
          </p:cNvPr>
          <p:cNvSpPr>
            <a:spLocks noGrp="1"/>
          </p:cNvSpPr>
          <p:nvPr>
            <p:ph idx="1"/>
          </p:nvPr>
        </p:nvSpPr>
        <p:spPr>
          <a:xfrm>
            <a:off x="838200" y="1825625"/>
            <a:ext cx="5543550" cy="4351338"/>
          </a:xfrm>
        </p:spPr>
        <p:txBody>
          <a:bodyPr>
            <a:normAutofit fontScale="92500"/>
          </a:bodyPr>
          <a:lstStyle/>
          <a:p>
            <a:pPr marL="342900" indent="-342900">
              <a:lnSpc>
                <a:spcPct val="150000"/>
              </a:lnSpc>
              <a:buClrTx/>
              <a:buFont typeface="Arial" panose="020B0604020202020204" pitchFamily="34" charset="0"/>
              <a:buChar char="•"/>
            </a:pPr>
            <a:r>
              <a:rPr lang="en-GB" dirty="0">
                <a:effectLst/>
              </a:rPr>
              <a:t>Foundation of all design and higher-level </a:t>
            </a:r>
            <a:r>
              <a:rPr lang="en-GB" dirty="0"/>
              <a:t>tools is </a:t>
            </a:r>
            <a:r>
              <a:rPr lang="en-GB" dirty="0">
                <a:effectLst/>
              </a:rPr>
              <a:t>Vivado</a:t>
            </a:r>
          </a:p>
          <a:p>
            <a:pPr marL="342900" indent="-342900">
              <a:lnSpc>
                <a:spcPct val="150000"/>
              </a:lnSpc>
              <a:buClrTx/>
              <a:buFont typeface="Arial" panose="020B0604020202020204" pitchFamily="34" charset="0"/>
              <a:buChar char="•"/>
            </a:pPr>
            <a:r>
              <a:rPr lang="en-US" dirty="0"/>
              <a:t>Vivado enables us to capture designs using VHDL or Verilog</a:t>
            </a:r>
          </a:p>
          <a:p>
            <a:pPr marL="342900" indent="-342900">
              <a:lnSpc>
                <a:spcPct val="150000"/>
              </a:lnSpc>
              <a:buClrTx/>
              <a:buFont typeface="Arial" panose="020B0604020202020204" pitchFamily="34" charset="0"/>
              <a:buChar char="•"/>
            </a:pPr>
            <a:r>
              <a:rPr lang="en-US" dirty="0"/>
              <a:t>Large IP library to accelerate our designs </a:t>
            </a:r>
          </a:p>
          <a:p>
            <a:pPr marL="342900" indent="-342900">
              <a:lnSpc>
                <a:spcPct val="150000"/>
              </a:lnSpc>
              <a:buClrTx/>
              <a:buFont typeface="Arial" panose="020B0604020202020204" pitchFamily="34" charset="0"/>
              <a:buChar char="•"/>
            </a:pPr>
            <a:r>
              <a:rPr lang="en-US" dirty="0"/>
              <a:t>Integrates Vivado / Vitis HLS IP cores </a:t>
            </a:r>
          </a:p>
        </p:txBody>
      </p:sp>
      <p:sp>
        <p:nvSpPr>
          <p:cNvPr id="4" name="Footer Placeholder 3">
            <a:extLst>
              <a:ext uri="{FF2B5EF4-FFF2-40B4-BE49-F238E27FC236}">
                <a16:creationId xmlns:a16="http://schemas.microsoft.com/office/drawing/2014/main" id="{A206B1C8-23D1-4294-8641-0456DC139117}"/>
              </a:ext>
            </a:extLst>
          </p:cNvPr>
          <p:cNvSpPr>
            <a:spLocks noGrp="1"/>
          </p:cNvSpPr>
          <p:nvPr>
            <p:ph type="ftr" sz="quarter" idx="11"/>
          </p:nvPr>
        </p:nvSpPr>
        <p:spPr/>
        <p:txBody>
          <a:bodyPr/>
          <a:lstStyle/>
          <a:p>
            <a:r>
              <a:rPr lang="en-US"/>
              <a:t>© Adiuvo Engineering and Training, Ltd. 2020</a:t>
            </a:r>
            <a:endParaRPr lang="en-US" dirty="0"/>
          </a:p>
        </p:txBody>
      </p:sp>
      <p:sp>
        <p:nvSpPr>
          <p:cNvPr id="8" name="Rectangle 7">
            <a:extLst>
              <a:ext uri="{FF2B5EF4-FFF2-40B4-BE49-F238E27FC236}">
                <a16:creationId xmlns:a16="http://schemas.microsoft.com/office/drawing/2014/main" id="{DF3E64D7-F261-4058-B123-A290AA62F85E}"/>
              </a:ext>
            </a:extLst>
          </p:cNvPr>
          <p:cNvSpPr/>
          <p:nvPr/>
        </p:nvSpPr>
        <p:spPr>
          <a:xfrm>
            <a:off x="7239000" y="2172441"/>
            <a:ext cx="4114800" cy="32480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182880" rtlCol="0" anchor="ctr"/>
          <a:lstStyle/>
          <a:p>
            <a:pPr marL="742950" lvl="1" indent="-285750">
              <a:buClr>
                <a:schemeClr val="tx1"/>
              </a:buClr>
              <a:buFont typeface="Wingdings" panose="05000000000000000000" pitchFamily="2" charset="2"/>
              <a:buChar char="ü"/>
            </a:pPr>
            <a:r>
              <a:rPr lang="en-US" sz="2000" dirty="0">
                <a:solidFill>
                  <a:schemeClr val="bg2">
                    <a:lumMod val="10000"/>
                  </a:schemeClr>
                </a:solidFill>
              </a:rPr>
              <a:t>Simulate designs using </a:t>
            </a:r>
            <a:r>
              <a:rPr lang="en-US" sz="2000" dirty="0" err="1">
                <a:solidFill>
                  <a:schemeClr val="bg2">
                    <a:lumMod val="10000"/>
                  </a:schemeClr>
                </a:solidFill>
              </a:rPr>
              <a:t>Vivado</a:t>
            </a:r>
            <a:r>
              <a:rPr lang="en-US" sz="2000" dirty="0">
                <a:solidFill>
                  <a:schemeClr val="bg2">
                    <a:lumMod val="10000"/>
                  </a:schemeClr>
                </a:solidFill>
              </a:rPr>
              <a:t> Simulator</a:t>
            </a:r>
          </a:p>
          <a:p>
            <a:pPr marL="742950" lvl="1" indent="-285750">
              <a:buClr>
                <a:schemeClr val="tx1"/>
              </a:buClr>
              <a:buFont typeface="Wingdings" panose="05000000000000000000" pitchFamily="2" charset="2"/>
              <a:buChar char="ü"/>
            </a:pPr>
            <a:r>
              <a:rPr lang="en-US" sz="2000" dirty="0">
                <a:solidFill>
                  <a:schemeClr val="bg2">
                    <a:lumMod val="10000"/>
                  </a:schemeClr>
                </a:solidFill>
              </a:rPr>
              <a:t>Synthesize, place and route the design </a:t>
            </a:r>
          </a:p>
          <a:p>
            <a:pPr marL="742950" lvl="1" indent="-285750">
              <a:buClr>
                <a:schemeClr val="tx1"/>
              </a:buClr>
              <a:buFont typeface="Wingdings" panose="05000000000000000000" pitchFamily="2" charset="2"/>
              <a:buChar char="ü"/>
            </a:pPr>
            <a:r>
              <a:rPr lang="en-US" sz="2000" dirty="0">
                <a:solidFill>
                  <a:schemeClr val="bg2">
                    <a:lumMod val="10000"/>
                  </a:schemeClr>
                </a:solidFill>
              </a:rPr>
              <a:t>Generate power estimations </a:t>
            </a:r>
          </a:p>
          <a:p>
            <a:pPr marL="742950" lvl="1" indent="-285750">
              <a:buClr>
                <a:schemeClr val="tx1"/>
              </a:buClr>
              <a:buFont typeface="Wingdings" panose="05000000000000000000" pitchFamily="2" charset="2"/>
              <a:buChar char="ü"/>
            </a:pPr>
            <a:r>
              <a:rPr lang="en-US" sz="2000" dirty="0">
                <a:solidFill>
                  <a:schemeClr val="bg2">
                    <a:lumMod val="10000"/>
                  </a:schemeClr>
                </a:solidFill>
              </a:rPr>
              <a:t>Create Xilinx Support Architecture   </a:t>
            </a:r>
            <a:endParaRPr lang="en-GB" sz="2000" dirty="0">
              <a:solidFill>
                <a:schemeClr val="bg2">
                  <a:lumMod val="10000"/>
                </a:schemeClr>
              </a:solidFill>
            </a:endParaRPr>
          </a:p>
        </p:txBody>
      </p:sp>
      <p:sp>
        <p:nvSpPr>
          <p:cNvPr id="13" name="Rectangle 12">
            <a:extLst>
              <a:ext uri="{FF2B5EF4-FFF2-40B4-BE49-F238E27FC236}">
                <a16:creationId xmlns:a16="http://schemas.microsoft.com/office/drawing/2014/main" id="{127487CB-50DD-4CEC-A0F4-A83553D0FF96}"/>
              </a:ext>
            </a:extLst>
          </p:cNvPr>
          <p:cNvSpPr/>
          <p:nvPr/>
        </p:nvSpPr>
        <p:spPr>
          <a:xfrm>
            <a:off x="7239000" y="1562841"/>
            <a:ext cx="4114800" cy="60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20" name="Graphic 19" descr="Information">
            <a:extLst>
              <a:ext uri="{FF2B5EF4-FFF2-40B4-BE49-F238E27FC236}">
                <a16:creationId xmlns:a16="http://schemas.microsoft.com/office/drawing/2014/main" id="{8BF614EA-E5C7-4063-BE71-386561ACE8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72561" y="1643802"/>
            <a:ext cx="447678" cy="447678"/>
          </a:xfrm>
          <a:prstGeom prst="rect">
            <a:avLst/>
          </a:prstGeom>
        </p:spPr>
      </p:pic>
    </p:spTree>
    <p:extLst>
      <p:ext uri="{BB962C8B-B14F-4D97-AF65-F5344CB8AC3E}">
        <p14:creationId xmlns:p14="http://schemas.microsoft.com/office/powerpoint/2010/main" val="3836890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51A8-F8C7-4637-ABFF-DFE6A391E7C6}"/>
              </a:ext>
            </a:extLst>
          </p:cNvPr>
          <p:cNvSpPr>
            <a:spLocks noGrp="1"/>
          </p:cNvSpPr>
          <p:nvPr>
            <p:ph type="title"/>
          </p:nvPr>
        </p:nvSpPr>
        <p:spPr/>
        <p:txBody>
          <a:bodyPr>
            <a:normAutofit/>
          </a:bodyPr>
          <a:lstStyle/>
          <a:p>
            <a:r>
              <a:rPr lang="en-US" dirty="0"/>
              <a:t>Vivado Overview</a:t>
            </a:r>
            <a:endParaRPr lang="en-GB" dirty="0"/>
          </a:p>
        </p:txBody>
      </p:sp>
      <p:sp>
        <p:nvSpPr>
          <p:cNvPr id="4" name="Footer Placeholder 3">
            <a:extLst>
              <a:ext uri="{FF2B5EF4-FFF2-40B4-BE49-F238E27FC236}">
                <a16:creationId xmlns:a16="http://schemas.microsoft.com/office/drawing/2014/main" id="{437E6030-1919-4152-808A-880AF6851F85}"/>
              </a:ext>
            </a:extLst>
          </p:cNvPr>
          <p:cNvSpPr>
            <a:spLocks noGrp="1"/>
          </p:cNvSpPr>
          <p:nvPr>
            <p:ph type="ftr" sz="quarter" idx="11"/>
          </p:nvPr>
        </p:nvSpPr>
        <p:spPr/>
        <p:txBody>
          <a:bodyPr/>
          <a:lstStyle/>
          <a:p>
            <a:r>
              <a:rPr lang="en-US"/>
              <a:t>© Adiuvo Engineering and Training, Ltd. 2020</a:t>
            </a:r>
            <a:endParaRPr lang="en-US" dirty="0"/>
          </a:p>
        </p:txBody>
      </p:sp>
      <p:sp>
        <p:nvSpPr>
          <p:cNvPr id="6" name="Rectangle 5">
            <a:extLst>
              <a:ext uri="{FF2B5EF4-FFF2-40B4-BE49-F238E27FC236}">
                <a16:creationId xmlns:a16="http://schemas.microsoft.com/office/drawing/2014/main" id="{80149DE8-57E9-490F-89AB-143882CDE87B}"/>
              </a:ext>
            </a:extLst>
          </p:cNvPr>
          <p:cNvSpPr/>
          <p:nvPr/>
        </p:nvSpPr>
        <p:spPr>
          <a:xfrm>
            <a:off x="698935" y="1918188"/>
            <a:ext cx="6952464" cy="8794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Synthesis</a:t>
            </a:r>
            <a:r>
              <a:rPr lang="en-US" sz="1600" dirty="0"/>
              <a:t> – </a:t>
            </a:r>
            <a:r>
              <a:rPr lang="en-US" sz="1600" dirty="0">
                <a:effectLst/>
                <a:latin typeface="+mn-lt"/>
                <a:ea typeface="Calibri" panose="020F0502020204030204" pitchFamily="34" charset="0"/>
                <a:cs typeface="Times New Roman" panose="02020603050405020304" pitchFamily="18" charset="0"/>
              </a:rPr>
              <a:t>Translates the HDL design into a series of logic equations which are then mapped onto the resources available in the target FPGA. </a:t>
            </a:r>
            <a:endParaRPr lang="en-GB" sz="1600" dirty="0">
              <a:effectLst/>
              <a:latin typeface="+mn-lt"/>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3AD53DDC-1102-4EC8-9D73-412CAF2CC90E}"/>
              </a:ext>
            </a:extLst>
          </p:cNvPr>
          <p:cNvSpPr/>
          <p:nvPr/>
        </p:nvSpPr>
        <p:spPr>
          <a:xfrm>
            <a:off x="698935" y="3091352"/>
            <a:ext cx="6952464" cy="8794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Synthesis </a:t>
            </a:r>
            <a:r>
              <a:rPr lang="en-US" sz="1600" dirty="0"/>
              <a:t>– </a:t>
            </a:r>
            <a:r>
              <a:rPr lang="en-US" sz="1600" dirty="0">
                <a:effectLst/>
                <a:latin typeface="+mn-lt"/>
                <a:ea typeface="Calibri" panose="020F0502020204030204" pitchFamily="34" charset="0"/>
                <a:cs typeface="Times New Roman" panose="02020603050405020304" pitchFamily="18" charset="0"/>
              </a:rPr>
              <a:t>Place – The logic resources determined by the synthesis tool are placed at available locations within the target device. </a:t>
            </a:r>
            <a:endParaRPr lang="en-GB" sz="1600" dirty="0">
              <a:effectLst/>
              <a:latin typeface="+mn-lt"/>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ED922A29-7984-4B3D-A38F-75F11DE237E2}"/>
              </a:ext>
            </a:extLst>
          </p:cNvPr>
          <p:cNvSpPr/>
          <p:nvPr/>
        </p:nvSpPr>
        <p:spPr>
          <a:xfrm>
            <a:off x="698936" y="4264517"/>
            <a:ext cx="6952464" cy="8794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Routing</a:t>
            </a:r>
            <a:r>
              <a:rPr lang="en-US" sz="1600" dirty="0"/>
              <a:t> – </a:t>
            </a:r>
            <a:r>
              <a:rPr lang="en-US" sz="1600" dirty="0">
                <a:effectLst/>
                <a:latin typeface="+mn-lt"/>
                <a:ea typeface="Calibri" panose="020F0502020204030204" pitchFamily="34" charset="0"/>
                <a:cs typeface="Times New Roman" panose="02020603050405020304" pitchFamily="18" charset="0"/>
              </a:rPr>
              <a:t>The placed logic resources in the design are interconnected using routing and switch matrixes to implement the final application.</a:t>
            </a:r>
            <a:endParaRPr lang="en-GB" sz="1600" dirty="0">
              <a:effectLst/>
              <a:latin typeface="+mn-lt"/>
              <a:ea typeface="Calibri" panose="020F050202020403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34EFA1F9-F263-4A59-A935-2D1FAC2802BF}"/>
              </a:ext>
            </a:extLst>
          </p:cNvPr>
          <p:cNvSpPr/>
          <p:nvPr/>
        </p:nvSpPr>
        <p:spPr>
          <a:xfrm>
            <a:off x="698935" y="5437681"/>
            <a:ext cx="6952464" cy="8794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600" b="1" dirty="0">
                <a:effectLst/>
                <a:latin typeface="+mn-lt"/>
                <a:ea typeface="Calibri" panose="020F0502020204030204" pitchFamily="34" charset="0"/>
                <a:cs typeface="Times New Roman" panose="02020603050405020304" pitchFamily="18" charset="0"/>
              </a:rPr>
              <a:t>Bit File </a:t>
            </a:r>
            <a:r>
              <a:rPr lang="en-US" sz="1600" dirty="0">
                <a:effectLst/>
                <a:latin typeface="+mn-lt"/>
                <a:ea typeface="Calibri" panose="020F0502020204030204" pitchFamily="34" charset="0"/>
                <a:cs typeface="Times New Roman" panose="02020603050405020304" pitchFamily="18" charset="0"/>
              </a:rPr>
              <a:t>– The generation of the final programming file for the target FPGA.</a:t>
            </a:r>
            <a:endParaRPr lang="en-GB" sz="1600" dirty="0">
              <a:effectLst/>
              <a:latin typeface="+mn-lt"/>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0C5E5CBB-2F76-47F3-A55A-823C4995BA6D}"/>
              </a:ext>
            </a:extLst>
          </p:cNvPr>
          <p:cNvSpPr txBox="1"/>
          <p:nvPr/>
        </p:nvSpPr>
        <p:spPr>
          <a:xfrm>
            <a:off x="2197925" y="1468214"/>
            <a:ext cx="3954483" cy="369332"/>
          </a:xfrm>
          <a:prstGeom prst="rect">
            <a:avLst/>
          </a:prstGeom>
          <a:noFill/>
        </p:spPr>
        <p:txBody>
          <a:bodyPr wrap="square" rtlCol="0">
            <a:spAutoFit/>
          </a:bodyPr>
          <a:lstStyle/>
          <a:p>
            <a:pPr algn="ctr"/>
            <a:r>
              <a:rPr lang="en-US" b="1" dirty="0"/>
              <a:t>FPGA Implementation Flow</a:t>
            </a:r>
          </a:p>
        </p:txBody>
      </p:sp>
      <p:sp>
        <p:nvSpPr>
          <p:cNvPr id="19" name="Arrow: Right 18">
            <a:extLst>
              <a:ext uri="{FF2B5EF4-FFF2-40B4-BE49-F238E27FC236}">
                <a16:creationId xmlns:a16="http://schemas.microsoft.com/office/drawing/2014/main" id="{20E71A88-BAD7-4EEB-AEF2-DD99EAB72D69}"/>
              </a:ext>
            </a:extLst>
          </p:cNvPr>
          <p:cNvSpPr/>
          <p:nvPr/>
        </p:nvSpPr>
        <p:spPr>
          <a:xfrm rot="5400000">
            <a:off x="3987985" y="2787429"/>
            <a:ext cx="368135" cy="359933"/>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260B5403-00DB-48BA-B772-827B34F46ED4}"/>
              </a:ext>
            </a:extLst>
          </p:cNvPr>
          <p:cNvSpPr/>
          <p:nvPr/>
        </p:nvSpPr>
        <p:spPr>
          <a:xfrm rot="5400000">
            <a:off x="3987986" y="3937692"/>
            <a:ext cx="368135" cy="359933"/>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B52D8753-39EE-4601-ABF1-8CE75C546F29}"/>
              </a:ext>
            </a:extLst>
          </p:cNvPr>
          <p:cNvSpPr/>
          <p:nvPr/>
        </p:nvSpPr>
        <p:spPr>
          <a:xfrm rot="5400000">
            <a:off x="3987985" y="5139605"/>
            <a:ext cx="368135" cy="359933"/>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D59E1C3-2D2D-4AD2-960D-613346087518}"/>
              </a:ext>
            </a:extLst>
          </p:cNvPr>
          <p:cNvSpPr/>
          <p:nvPr/>
        </p:nvSpPr>
        <p:spPr>
          <a:xfrm>
            <a:off x="8292055" y="3184383"/>
            <a:ext cx="3400661" cy="17055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182880" rtlCol="0" anchor="ctr"/>
          <a:lstStyle/>
          <a:p>
            <a:pPr lvl="1">
              <a:buClr>
                <a:schemeClr val="tx1"/>
              </a:buClr>
            </a:pPr>
            <a:r>
              <a:rPr lang="en-GB" dirty="0">
                <a:solidFill>
                  <a:schemeClr val="bg2">
                    <a:lumMod val="10000"/>
                  </a:schemeClr>
                </a:solidFill>
                <a:latin typeface="+mn-lt"/>
              </a:rPr>
              <a:t>We can control the flow implementation settings by using Constraints (XDC file) and implementation Strategies </a:t>
            </a:r>
            <a:br>
              <a:rPr lang="en-GB" dirty="0">
                <a:solidFill>
                  <a:schemeClr val="bg2">
                    <a:lumMod val="10000"/>
                  </a:schemeClr>
                </a:solidFill>
                <a:latin typeface="+mn-lt"/>
              </a:rPr>
            </a:br>
            <a:endParaRPr lang="en-GB" sz="1000" dirty="0">
              <a:solidFill>
                <a:schemeClr val="bg2">
                  <a:lumMod val="10000"/>
                </a:schemeClr>
              </a:solidFill>
            </a:endParaRPr>
          </a:p>
        </p:txBody>
      </p:sp>
      <p:sp>
        <p:nvSpPr>
          <p:cNvPr id="35" name="Rectangle 34">
            <a:extLst>
              <a:ext uri="{FF2B5EF4-FFF2-40B4-BE49-F238E27FC236}">
                <a16:creationId xmlns:a16="http://schemas.microsoft.com/office/drawing/2014/main" id="{C09FDF73-2879-43B9-AF70-51298DA85230}"/>
              </a:ext>
            </a:extLst>
          </p:cNvPr>
          <p:cNvSpPr/>
          <p:nvPr/>
        </p:nvSpPr>
        <p:spPr>
          <a:xfrm>
            <a:off x="8292055" y="2574783"/>
            <a:ext cx="3400661" cy="60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pic>
        <p:nvPicPr>
          <p:cNvPr id="37" name="Graphic 36" descr="Information">
            <a:extLst>
              <a:ext uri="{FF2B5EF4-FFF2-40B4-BE49-F238E27FC236}">
                <a16:creationId xmlns:a16="http://schemas.microsoft.com/office/drawing/2014/main" id="{A35735B4-B74F-405D-8C8C-092053C62E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8546" y="2655744"/>
            <a:ext cx="447678" cy="447678"/>
          </a:xfrm>
          <a:prstGeom prst="rect">
            <a:avLst/>
          </a:prstGeom>
        </p:spPr>
      </p:pic>
    </p:spTree>
    <p:extLst>
      <p:ext uri="{BB962C8B-B14F-4D97-AF65-F5344CB8AC3E}">
        <p14:creationId xmlns:p14="http://schemas.microsoft.com/office/powerpoint/2010/main" val="4210550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D4930AA-4359-4D13-B6F8-75ABFDA807B7}"/>
              </a:ext>
            </a:extLst>
          </p:cNvPr>
          <p:cNvSpPr txBox="1">
            <a:spLocks/>
          </p:cNvSpPr>
          <p:nvPr/>
        </p:nvSpPr>
        <p:spPr>
          <a:xfrm>
            <a:off x="838200" y="3039351"/>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Xilinx Devices </a:t>
            </a:r>
            <a:endParaRPr lang="en-US" b="1" dirty="0"/>
          </a:p>
        </p:txBody>
      </p:sp>
    </p:spTree>
    <p:extLst>
      <p:ext uri="{BB962C8B-B14F-4D97-AF65-F5344CB8AC3E}">
        <p14:creationId xmlns:p14="http://schemas.microsoft.com/office/powerpoint/2010/main" val="706111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4A32A-F219-4AA5-BFB6-26E6955A08C8}"/>
              </a:ext>
            </a:extLst>
          </p:cNvPr>
          <p:cNvSpPr>
            <a:spLocks noGrp="1"/>
          </p:cNvSpPr>
          <p:nvPr>
            <p:ph type="title"/>
          </p:nvPr>
        </p:nvSpPr>
        <p:spPr/>
        <p:txBody>
          <a:bodyPr/>
          <a:lstStyle/>
          <a:p>
            <a:r>
              <a:rPr lang="en-US" dirty="0"/>
              <a:t>Xilinx Offer a range of devices</a:t>
            </a:r>
            <a:endParaRPr lang="en-GB" dirty="0"/>
          </a:p>
        </p:txBody>
      </p:sp>
      <p:sp>
        <p:nvSpPr>
          <p:cNvPr id="3" name="Content Placeholder 2">
            <a:extLst>
              <a:ext uri="{FF2B5EF4-FFF2-40B4-BE49-F238E27FC236}">
                <a16:creationId xmlns:a16="http://schemas.microsoft.com/office/drawing/2014/main" id="{463C03E1-1BFD-45B1-BBC6-5EC56F0F5ED9}"/>
              </a:ext>
            </a:extLst>
          </p:cNvPr>
          <p:cNvSpPr>
            <a:spLocks noGrp="1"/>
          </p:cNvSpPr>
          <p:nvPr>
            <p:ph idx="1"/>
          </p:nvPr>
        </p:nvSpPr>
        <p:spPr/>
        <p:txBody>
          <a:bodyPr/>
          <a:lstStyle/>
          <a:p>
            <a:pPr>
              <a:lnSpc>
                <a:spcPct val="150000"/>
              </a:lnSpc>
            </a:pPr>
            <a:r>
              <a:rPr lang="en-US" dirty="0"/>
              <a:t>FPGA – Spartan, </a:t>
            </a:r>
            <a:r>
              <a:rPr lang="en-US" dirty="0" err="1"/>
              <a:t>Artix</a:t>
            </a:r>
            <a:r>
              <a:rPr lang="en-US" dirty="0"/>
              <a:t>, Kintex, </a:t>
            </a:r>
            <a:r>
              <a:rPr lang="en-US" dirty="0" err="1"/>
              <a:t>Virtex</a:t>
            </a:r>
            <a:r>
              <a:rPr lang="en-US" dirty="0"/>
              <a:t> – Seven / UltraScale / UltraScale+</a:t>
            </a:r>
          </a:p>
          <a:p>
            <a:pPr>
              <a:lnSpc>
                <a:spcPct val="150000"/>
              </a:lnSpc>
            </a:pPr>
            <a:r>
              <a:rPr lang="en-US" dirty="0"/>
              <a:t>Heterogeneous SoC – Zynq, Zynq MPSoC, RFSoC </a:t>
            </a:r>
          </a:p>
          <a:p>
            <a:pPr>
              <a:lnSpc>
                <a:spcPct val="150000"/>
              </a:lnSpc>
            </a:pPr>
            <a:r>
              <a:rPr lang="en-US" dirty="0"/>
              <a:t>Adaptive Compute Acceleration Platform– Versal </a:t>
            </a:r>
          </a:p>
          <a:p>
            <a:pPr>
              <a:lnSpc>
                <a:spcPct val="150000"/>
              </a:lnSpc>
            </a:pPr>
            <a:r>
              <a:rPr lang="en-US" dirty="0"/>
              <a:t>Accelerator Card  - Alveo </a:t>
            </a:r>
          </a:p>
        </p:txBody>
      </p:sp>
    </p:spTree>
    <p:extLst>
      <p:ext uri="{BB962C8B-B14F-4D97-AF65-F5344CB8AC3E}">
        <p14:creationId xmlns:p14="http://schemas.microsoft.com/office/powerpoint/2010/main" val="2435673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48C83-893A-45F2-87EF-A5CC997DF8EF}"/>
              </a:ext>
            </a:extLst>
          </p:cNvPr>
          <p:cNvSpPr>
            <a:spLocks noGrp="1"/>
          </p:cNvSpPr>
          <p:nvPr>
            <p:ph type="title"/>
          </p:nvPr>
        </p:nvSpPr>
        <p:spPr/>
        <p:txBody>
          <a:bodyPr/>
          <a:lstStyle/>
          <a:p>
            <a:r>
              <a:rPr lang="en-US" dirty="0"/>
              <a:t>FPGA </a:t>
            </a:r>
            <a:endParaRPr lang="en-GB" dirty="0"/>
          </a:p>
        </p:txBody>
      </p:sp>
      <p:pic>
        <p:nvPicPr>
          <p:cNvPr id="7" name="Content Placeholder 6">
            <a:extLst>
              <a:ext uri="{FF2B5EF4-FFF2-40B4-BE49-F238E27FC236}">
                <a16:creationId xmlns:a16="http://schemas.microsoft.com/office/drawing/2014/main" id="{384CC130-3EAD-40B0-9F22-CD036CC7CF6F}"/>
              </a:ext>
            </a:extLst>
          </p:cNvPr>
          <p:cNvPicPr>
            <a:picLocks noGrp="1" noChangeAspect="1"/>
          </p:cNvPicPr>
          <p:nvPr>
            <p:ph idx="1"/>
          </p:nvPr>
        </p:nvPicPr>
        <p:blipFill>
          <a:blip r:embed="rId2"/>
          <a:stretch>
            <a:fillRect/>
          </a:stretch>
        </p:blipFill>
        <p:spPr>
          <a:xfrm>
            <a:off x="907774" y="2175574"/>
            <a:ext cx="8753061" cy="1961433"/>
          </a:xfrm>
        </p:spPr>
      </p:pic>
      <p:sp>
        <p:nvSpPr>
          <p:cNvPr id="4" name="Footer Placeholder 3">
            <a:extLst>
              <a:ext uri="{FF2B5EF4-FFF2-40B4-BE49-F238E27FC236}">
                <a16:creationId xmlns:a16="http://schemas.microsoft.com/office/drawing/2014/main" id="{E41C429E-1A67-482F-AAF0-56523C41F094}"/>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AF3AC171-939B-401E-AA71-61BA329519F6}"/>
              </a:ext>
            </a:extLst>
          </p:cNvPr>
          <p:cNvSpPr>
            <a:spLocks noGrp="1"/>
          </p:cNvSpPr>
          <p:nvPr>
            <p:ph type="sldNum" sz="quarter" idx="4"/>
          </p:nvPr>
        </p:nvSpPr>
        <p:spPr/>
        <p:txBody>
          <a:bodyPr/>
          <a:lstStyle/>
          <a:p>
            <a:fld id="{F2CE8A50-B8D0-457B-A77C-B74D45AE23B6}" type="slidenum">
              <a:rPr lang="en-US" smtClean="0"/>
              <a:pPr/>
              <a:t>17</a:t>
            </a:fld>
            <a:endParaRPr lang="en-US" dirty="0"/>
          </a:p>
        </p:txBody>
      </p:sp>
      <p:sp>
        <p:nvSpPr>
          <p:cNvPr id="9" name="Left Brace 8">
            <a:extLst>
              <a:ext uri="{FF2B5EF4-FFF2-40B4-BE49-F238E27FC236}">
                <a16:creationId xmlns:a16="http://schemas.microsoft.com/office/drawing/2014/main" id="{67055037-D60E-4FB8-9EB2-7F56A1495775}"/>
              </a:ext>
            </a:extLst>
          </p:cNvPr>
          <p:cNvSpPr/>
          <p:nvPr/>
        </p:nvSpPr>
        <p:spPr>
          <a:xfrm rot="16200000">
            <a:off x="5756033" y="1307846"/>
            <a:ext cx="487017" cy="62967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660C58FC-F475-4082-A1FE-B7BB49DBBF3F}"/>
              </a:ext>
            </a:extLst>
          </p:cNvPr>
          <p:cNvSpPr txBox="1"/>
          <p:nvPr/>
        </p:nvSpPr>
        <p:spPr>
          <a:xfrm>
            <a:off x="4535518" y="4743812"/>
            <a:ext cx="2715487" cy="369332"/>
          </a:xfrm>
          <a:prstGeom prst="rect">
            <a:avLst/>
          </a:prstGeom>
          <a:noFill/>
        </p:spPr>
        <p:txBody>
          <a:bodyPr wrap="none" rtlCol="0">
            <a:spAutoFit/>
          </a:bodyPr>
          <a:lstStyle/>
          <a:p>
            <a:r>
              <a:rPr lang="en-US" dirty="0"/>
              <a:t>Vivado / Vitis / Petalinux</a:t>
            </a:r>
            <a:endParaRPr lang="en-GB" dirty="0"/>
          </a:p>
        </p:txBody>
      </p:sp>
      <p:sp>
        <p:nvSpPr>
          <p:cNvPr id="11" name="Left Brace 10">
            <a:extLst>
              <a:ext uri="{FF2B5EF4-FFF2-40B4-BE49-F238E27FC236}">
                <a16:creationId xmlns:a16="http://schemas.microsoft.com/office/drawing/2014/main" id="{0B5DBF26-19DB-4EDB-8227-B63633F5DE67}"/>
              </a:ext>
            </a:extLst>
          </p:cNvPr>
          <p:cNvSpPr/>
          <p:nvPr/>
        </p:nvSpPr>
        <p:spPr>
          <a:xfrm rot="16200000">
            <a:off x="1610141" y="3510353"/>
            <a:ext cx="487017" cy="18917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TextBox 11">
            <a:extLst>
              <a:ext uri="{FF2B5EF4-FFF2-40B4-BE49-F238E27FC236}">
                <a16:creationId xmlns:a16="http://schemas.microsoft.com/office/drawing/2014/main" id="{E7580597-7B37-4DC5-83AF-E1CFE88C394C}"/>
              </a:ext>
            </a:extLst>
          </p:cNvPr>
          <p:cNvSpPr txBox="1"/>
          <p:nvPr/>
        </p:nvSpPr>
        <p:spPr>
          <a:xfrm>
            <a:off x="1612881" y="4750583"/>
            <a:ext cx="620683" cy="369332"/>
          </a:xfrm>
          <a:prstGeom prst="rect">
            <a:avLst/>
          </a:prstGeom>
          <a:noFill/>
        </p:spPr>
        <p:txBody>
          <a:bodyPr wrap="none" rtlCol="0">
            <a:spAutoFit/>
          </a:bodyPr>
          <a:lstStyle/>
          <a:p>
            <a:r>
              <a:rPr lang="en-US" dirty="0"/>
              <a:t>ISE </a:t>
            </a:r>
            <a:endParaRPr lang="en-GB" dirty="0"/>
          </a:p>
        </p:txBody>
      </p:sp>
      <p:cxnSp>
        <p:nvCxnSpPr>
          <p:cNvPr id="14" name="Straight Arrow Connector 13">
            <a:extLst>
              <a:ext uri="{FF2B5EF4-FFF2-40B4-BE49-F238E27FC236}">
                <a16:creationId xmlns:a16="http://schemas.microsoft.com/office/drawing/2014/main" id="{6444FFEB-5410-4009-8A72-86B36C7BD974}"/>
              </a:ext>
            </a:extLst>
          </p:cNvPr>
          <p:cNvCxnSpPr>
            <a:cxnSpLocks/>
          </p:cNvCxnSpPr>
          <p:nvPr/>
        </p:nvCxnSpPr>
        <p:spPr>
          <a:xfrm flipV="1">
            <a:off x="9501809" y="2315817"/>
            <a:ext cx="0" cy="1821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B562249-4A1F-432A-9CD8-D82827E448C8}"/>
              </a:ext>
            </a:extLst>
          </p:cNvPr>
          <p:cNvSpPr txBox="1"/>
          <p:nvPr/>
        </p:nvSpPr>
        <p:spPr>
          <a:xfrm>
            <a:off x="9660835" y="2626247"/>
            <a:ext cx="1851789" cy="1200329"/>
          </a:xfrm>
          <a:prstGeom prst="rect">
            <a:avLst/>
          </a:prstGeom>
          <a:noFill/>
        </p:spPr>
        <p:txBody>
          <a:bodyPr wrap="none" rtlCol="0">
            <a:spAutoFit/>
          </a:bodyPr>
          <a:lstStyle/>
          <a:p>
            <a:r>
              <a:rPr lang="en-US" dirty="0"/>
              <a:t>Device Capacity</a:t>
            </a:r>
          </a:p>
          <a:p>
            <a:r>
              <a:rPr lang="en-US" dirty="0"/>
              <a:t>Bandwidth  </a:t>
            </a:r>
          </a:p>
          <a:p>
            <a:r>
              <a:rPr lang="en-US" dirty="0"/>
              <a:t>Fmax </a:t>
            </a:r>
          </a:p>
          <a:p>
            <a:endParaRPr lang="en-GB" dirty="0"/>
          </a:p>
        </p:txBody>
      </p:sp>
    </p:spTree>
    <p:extLst>
      <p:ext uri="{BB962C8B-B14F-4D97-AF65-F5344CB8AC3E}">
        <p14:creationId xmlns:p14="http://schemas.microsoft.com/office/powerpoint/2010/main" val="1719735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E0E9-A933-4718-A136-591E398256AD}"/>
              </a:ext>
            </a:extLst>
          </p:cNvPr>
          <p:cNvSpPr>
            <a:spLocks noGrp="1"/>
          </p:cNvSpPr>
          <p:nvPr>
            <p:ph type="title"/>
          </p:nvPr>
        </p:nvSpPr>
        <p:spPr/>
        <p:txBody>
          <a:bodyPr/>
          <a:lstStyle/>
          <a:p>
            <a:r>
              <a:rPr lang="en-US" dirty="0"/>
              <a:t>Heterogeneous SOC</a:t>
            </a:r>
            <a:endParaRPr lang="en-GB" dirty="0"/>
          </a:p>
        </p:txBody>
      </p:sp>
      <p:sp>
        <p:nvSpPr>
          <p:cNvPr id="3" name="Content Placeholder 2">
            <a:extLst>
              <a:ext uri="{FF2B5EF4-FFF2-40B4-BE49-F238E27FC236}">
                <a16:creationId xmlns:a16="http://schemas.microsoft.com/office/drawing/2014/main" id="{830C6DF6-9A52-4926-87E5-7726D7AD1920}"/>
              </a:ext>
            </a:extLst>
          </p:cNvPr>
          <p:cNvSpPr>
            <a:spLocks noGrp="1"/>
          </p:cNvSpPr>
          <p:nvPr>
            <p:ph idx="1"/>
          </p:nvPr>
        </p:nvSpPr>
        <p:spPr/>
        <p:txBody>
          <a:bodyPr/>
          <a:lstStyle/>
          <a:p>
            <a:r>
              <a:rPr lang="en-US" dirty="0"/>
              <a:t>Combine diverse processing elements with programmable logic </a:t>
            </a:r>
          </a:p>
          <a:p>
            <a:endParaRPr lang="en-US" dirty="0"/>
          </a:p>
          <a:p>
            <a:r>
              <a:rPr lang="en-US" dirty="0"/>
              <a:t>Processing elements are silicon implementations </a:t>
            </a:r>
          </a:p>
          <a:p>
            <a:endParaRPr lang="en-US" dirty="0"/>
          </a:p>
          <a:p>
            <a:r>
              <a:rPr lang="en-US" dirty="0"/>
              <a:t>Processing element is the master – it boots just like any other processor </a:t>
            </a:r>
          </a:p>
          <a:p>
            <a:endParaRPr lang="en-US" dirty="0"/>
          </a:p>
          <a:p>
            <a:r>
              <a:rPr lang="en-US" dirty="0"/>
              <a:t>Enables highly optimized solutions be implemented using processor and logic to exploit natural strengths</a:t>
            </a:r>
            <a:endParaRPr lang="en-GB" dirty="0"/>
          </a:p>
        </p:txBody>
      </p:sp>
      <p:sp>
        <p:nvSpPr>
          <p:cNvPr id="4" name="Footer Placeholder 3">
            <a:extLst>
              <a:ext uri="{FF2B5EF4-FFF2-40B4-BE49-F238E27FC236}">
                <a16:creationId xmlns:a16="http://schemas.microsoft.com/office/drawing/2014/main" id="{928C1E96-A915-493E-9E66-79788AD52767}"/>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7E2C1201-8A8E-4FAD-BCDA-ED759AF0F27F}"/>
              </a:ext>
            </a:extLst>
          </p:cNvPr>
          <p:cNvSpPr>
            <a:spLocks noGrp="1"/>
          </p:cNvSpPr>
          <p:nvPr>
            <p:ph type="sldNum" sz="quarter" idx="4"/>
          </p:nvPr>
        </p:nvSpPr>
        <p:spPr/>
        <p:txBody>
          <a:bodyPr/>
          <a:lstStyle/>
          <a:p>
            <a:fld id="{F2CE8A50-B8D0-457B-A77C-B74D45AE23B6}" type="slidenum">
              <a:rPr lang="en-US" smtClean="0"/>
              <a:pPr/>
              <a:t>18</a:t>
            </a:fld>
            <a:endParaRPr lang="en-US" dirty="0"/>
          </a:p>
        </p:txBody>
      </p:sp>
    </p:spTree>
    <p:extLst>
      <p:ext uri="{BB962C8B-B14F-4D97-AF65-F5344CB8AC3E}">
        <p14:creationId xmlns:p14="http://schemas.microsoft.com/office/powerpoint/2010/main" val="3732729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FE32F-8AA7-4CB1-ADA6-195507C90CBE}"/>
              </a:ext>
            </a:extLst>
          </p:cNvPr>
          <p:cNvSpPr>
            <a:spLocks noGrp="1"/>
          </p:cNvSpPr>
          <p:nvPr>
            <p:ph type="title"/>
          </p:nvPr>
        </p:nvSpPr>
        <p:spPr/>
        <p:txBody>
          <a:bodyPr/>
          <a:lstStyle/>
          <a:p>
            <a:r>
              <a:rPr lang="en-US" dirty="0"/>
              <a:t>Zynq</a:t>
            </a:r>
            <a:endParaRPr lang="en-GB" dirty="0"/>
          </a:p>
        </p:txBody>
      </p:sp>
      <p:sp>
        <p:nvSpPr>
          <p:cNvPr id="4" name="Footer Placeholder 3">
            <a:extLst>
              <a:ext uri="{FF2B5EF4-FFF2-40B4-BE49-F238E27FC236}">
                <a16:creationId xmlns:a16="http://schemas.microsoft.com/office/drawing/2014/main" id="{5CB49261-87F2-4CED-912C-D51B6ACA957A}"/>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39C4B0B3-71E4-49BE-9F2B-C91BDAEC2DF8}"/>
              </a:ext>
            </a:extLst>
          </p:cNvPr>
          <p:cNvSpPr>
            <a:spLocks noGrp="1"/>
          </p:cNvSpPr>
          <p:nvPr>
            <p:ph type="sldNum" sz="quarter" idx="4"/>
          </p:nvPr>
        </p:nvSpPr>
        <p:spPr/>
        <p:txBody>
          <a:bodyPr/>
          <a:lstStyle/>
          <a:p>
            <a:fld id="{F2CE8A50-B8D0-457B-A77C-B74D45AE23B6}" type="slidenum">
              <a:rPr lang="en-US" smtClean="0"/>
              <a:pPr/>
              <a:t>19</a:t>
            </a:fld>
            <a:endParaRPr lang="en-US" dirty="0"/>
          </a:p>
        </p:txBody>
      </p:sp>
      <p:pic>
        <p:nvPicPr>
          <p:cNvPr id="1026" name="Picture 2">
            <a:extLst>
              <a:ext uri="{FF2B5EF4-FFF2-40B4-BE49-F238E27FC236}">
                <a16:creationId xmlns:a16="http://schemas.microsoft.com/office/drawing/2014/main" id="{D4FD578C-FF5B-423E-A943-D69DD6E60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425" y="819616"/>
            <a:ext cx="5049079" cy="568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593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B5D7B2-33E4-4148-91ED-29CE4F344713}"/>
              </a:ext>
            </a:extLst>
          </p:cNvPr>
          <p:cNvSpPr>
            <a:spLocks noGrp="1"/>
          </p:cNvSpPr>
          <p:nvPr>
            <p:ph type="title"/>
          </p:nvPr>
        </p:nvSpPr>
        <p:spPr/>
        <p:txBody>
          <a:bodyPr/>
          <a:lstStyle/>
          <a:p>
            <a:r>
              <a:rPr lang="en-US" dirty="0"/>
              <a:t>Xilinx Tools and Frameworks</a:t>
            </a:r>
          </a:p>
        </p:txBody>
      </p:sp>
      <p:sp>
        <p:nvSpPr>
          <p:cNvPr id="3" name="Footer Placeholder 2">
            <a:extLst>
              <a:ext uri="{FF2B5EF4-FFF2-40B4-BE49-F238E27FC236}">
                <a16:creationId xmlns:a16="http://schemas.microsoft.com/office/drawing/2014/main" id="{7F638F66-883E-46A7-BAD6-118BC91E13E9}"/>
              </a:ext>
            </a:extLst>
          </p:cNvPr>
          <p:cNvSpPr>
            <a:spLocks noGrp="1"/>
          </p:cNvSpPr>
          <p:nvPr>
            <p:ph type="ftr" sz="quarter" idx="11"/>
          </p:nvPr>
        </p:nvSpPr>
        <p:spPr/>
        <p:txBody>
          <a:bodyPr/>
          <a:lstStyle/>
          <a:p>
            <a:r>
              <a:rPr lang="en-US"/>
              <a:t>© Adiuvo Engineering and Training, Ltd. 2020</a:t>
            </a:r>
          </a:p>
        </p:txBody>
      </p:sp>
      <p:sp>
        <p:nvSpPr>
          <p:cNvPr id="4" name="Slide Number Placeholder 3">
            <a:extLst>
              <a:ext uri="{FF2B5EF4-FFF2-40B4-BE49-F238E27FC236}">
                <a16:creationId xmlns:a16="http://schemas.microsoft.com/office/drawing/2014/main" id="{14753BB1-987F-4711-9697-058EDF425583}"/>
              </a:ext>
            </a:extLst>
          </p:cNvPr>
          <p:cNvSpPr>
            <a:spLocks noGrp="1"/>
          </p:cNvSpPr>
          <p:nvPr>
            <p:ph type="sldNum" sz="quarter" idx="4"/>
          </p:nvPr>
        </p:nvSpPr>
        <p:spPr/>
        <p:txBody>
          <a:bodyPr/>
          <a:lstStyle/>
          <a:p>
            <a:fld id="{F2CE8A50-B8D0-457B-A77C-B74D45AE23B6}" type="slidenum">
              <a:rPr lang="en-US" smtClean="0"/>
              <a:pPr/>
              <a:t>2</a:t>
            </a:fld>
            <a:endParaRPr lang="en-US" dirty="0"/>
          </a:p>
        </p:txBody>
      </p:sp>
      <p:sp>
        <p:nvSpPr>
          <p:cNvPr id="10" name="Rectangle 9">
            <a:extLst>
              <a:ext uri="{FF2B5EF4-FFF2-40B4-BE49-F238E27FC236}">
                <a16:creationId xmlns:a16="http://schemas.microsoft.com/office/drawing/2014/main" id="{C91687B8-1652-4D97-BA27-DB170BE2596F}"/>
              </a:ext>
            </a:extLst>
          </p:cNvPr>
          <p:cNvSpPr/>
          <p:nvPr/>
        </p:nvSpPr>
        <p:spPr>
          <a:xfrm>
            <a:off x="661701" y="1958209"/>
            <a:ext cx="3376899" cy="2026227"/>
          </a:xfrm>
          <a:prstGeom prst="rect">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algn="ctr">
              <a:lnSpc>
                <a:spcPct val="100000"/>
              </a:lnSpc>
            </a:pPr>
            <a:r>
              <a:rPr lang="en-US" sz="2000" b="1" dirty="0" err="1"/>
              <a:t>VitisAI</a:t>
            </a:r>
            <a:endParaRPr lang="en-US" sz="2000" b="1" dirty="0"/>
          </a:p>
          <a:p>
            <a:pPr algn="ctr">
              <a:lnSpc>
                <a:spcPct val="100000"/>
              </a:lnSpc>
            </a:pPr>
            <a:endParaRPr lang="en-US" sz="900" b="1" dirty="0"/>
          </a:p>
          <a:p>
            <a:pPr algn="ctr">
              <a:lnSpc>
                <a:spcPct val="100000"/>
              </a:lnSpc>
            </a:pPr>
            <a:r>
              <a:rPr lang="en-US" sz="1600" dirty="0"/>
              <a:t>Enables the implementations of machine learning inference, using Tensor Flow, Caffe and </a:t>
            </a:r>
            <a:r>
              <a:rPr lang="en-US" sz="1600" dirty="0" err="1"/>
              <a:t>PyTorch</a:t>
            </a:r>
            <a:r>
              <a:rPr lang="en-US" sz="1600" dirty="0"/>
              <a:t>. *Requires a SoC/</a:t>
            </a:r>
            <a:r>
              <a:rPr lang="en-US" sz="1600" dirty="0" err="1"/>
              <a:t>RFSoC</a:t>
            </a:r>
            <a:r>
              <a:rPr lang="en-US" sz="1600" dirty="0"/>
              <a:t>/</a:t>
            </a:r>
            <a:r>
              <a:rPr lang="en-US" sz="1600" dirty="0" err="1"/>
              <a:t>Alveo</a:t>
            </a:r>
            <a:endParaRPr lang="en-US" sz="1600" dirty="0"/>
          </a:p>
        </p:txBody>
      </p:sp>
      <p:sp>
        <p:nvSpPr>
          <p:cNvPr id="12" name="Rectangle 11">
            <a:extLst>
              <a:ext uri="{FF2B5EF4-FFF2-40B4-BE49-F238E27FC236}">
                <a16:creationId xmlns:a16="http://schemas.microsoft.com/office/drawing/2014/main" id="{54B510D8-3380-46C2-B6EE-91AF25B96327}"/>
              </a:ext>
            </a:extLst>
          </p:cNvPr>
          <p:cNvSpPr/>
          <p:nvPr/>
        </p:nvSpPr>
        <p:spPr>
          <a:xfrm>
            <a:off x="4524088" y="1958208"/>
            <a:ext cx="3376899" cy="2026227"/>
          </a:xfrm>
          <a:prstGeom prst="rect">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a:ea typeface="+mn-ea"/>
                <a:cs typeface="+mn-cs"/>
              </a:rPr>
              <a:t>Vitis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Embedded and accelerated SW development. Used to develop software solutions for </a:t>
            </a:r>
            <a:r>
              <a:rPr kumimoji="0" lang="en-US" sz="1600" b="0" i="0" u="none" strike="noStrike" kern="1200" cap="none" spc="0" normalizeH="0" baseline="0" noProof="0" dirty="0" err="1">
                <a:ln>
                  <a:noFill/>
                </a:ln>
                <a:solidFill>
                  <a:srgbClr val="FFFFFF"/>
                </a:solidFill>
                <a:effectLst/>
                <a:uLnTx/>
                <a:uFillTx/>
                <a:latin typeface="Arial"/>
                <a:ea typeface="+mn-ea"/>
                <a:cs typeface="+mn-cs"/>
              </a:rPr>
              <a:t>MicroBlaze</a:t>
            </a:r>
            <a:r>
              <a:rPr kumimoji="0" lang="en-US" sz="1600" b="0" i="0" u="none" strike="noStrike" kern="1200" cap="none" spc="0" normalizeH="0" baseline="0" noProof="0" dirty="0">
                <a:ln>
                  <a:noFill/>
                </a:ln>
                <a:solidFill>
                  <a:srgbClr val="FFFFFF"/>
                </a:solidFill>
                <a:effectLst/>
                <a:uLnTx/>
                <a:uFillTx/>
                <a:latin typeface="Arial"/>
                <a:ea typeface="+mn-ea"/>
                <a:cs typeface="+mn-cs"/>
              </a:rPr>
              <a:t>, Arm R5, A9, A53 and A72.</a:t>
            </a:r>
          </a:p>
        </p:txBody>
      </p:sp>
      <p:sp>
        <p:nvSpPr>
          <p:cNvPr id="14" name="Rectangle 13">
            <a:extLst>
              <a:ext uri="{FF2B5EF4-FFF2-40B4-BE49-F238E27FC236}">
                <a16:creationId xmlns:a16="http://schemas.microsoft.com/office/drawing/2014/main" id="{4C65F493-1892-41F0-B1E8-02707DC56CFF}"/>
              </a:ext>
            </a:extLst>
          </p:cNvPr>
          <p:cNvSpPr/>
          <p:nvPr/>
        </p:nvSpPr>
        <p:spPr>
          <a:xfrm>
            <a:off x="8386476" y="1958208"/>
            <a:ext cx="3376899" cy="2026227"/>
          </a:xfrm>
          <a:prstGeom prst="rect">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Arial"/>
                <a:ea typeface="+mn-ea"/>
                <a:cs typeface="+mn-cs"/>
              </a:rPr>
              <a:t>Petalinux</a:t>
            </a:r>
            <a:endParaRPr kumimoji="0" lang="en-US" sz="2000" b="1" i="0" u="none" strike="noStrike" kern="1200" cap="none" spc="0" normalizeH="0" baseline="0" noProof="0" dirty="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Embedded Linux solutions </a:t>
            </a:r>
          </a:p>
        </p:txBody>
      </p:sp>
      <p:sp>
        <p:nvSpPr>
          <p:cNvPr id="18" name="Rectangle 17">
            <a:extLst>
              <a:ext uri="{FF2B5EF4-FFF2-40B4-BE49-F238E27FC236}">
                <a16:creationId xmlns:a16="http://schemas.microsoft.com/office/drawing/2014/main" id="{0C7BEE82-64B6-4242-8C37-08EC341907E1}"/>
              </a:ext>
            </a:extLst>
          </p:cNvPr>
          <p:cNvSpPr/>
          <p:nvPr/>
        </p:nvSpPr>
        <p:spPr>
          <a:xfrm>
            <a:off x="661701" y="4137738"/>
            <a:ext cx="3376899" cy="2026227"/>
          </a:xfrm>
          <a:prstGeom prst="rect">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a:ea typeface="+mn-ea"/>
                <a:cs typeface="+mn-cs"/>
              </a:rPr>
              <a:t>PYNQ</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Python framework for rapid prototyping on SoC/</a:t>
            </a:r>
            <a:r>
              <a:rPr kumimoji="0" lang="en-US" sz="1600" b="0" i="0" u="none" strike="noStrike" kern="1200" cap="none" spc="0" normalizeH="0" baseline="0" noProof="0" dirty="0" err="1">
                <a:ln>
                  <a:noFill/>
                </a:ln>
                <a:solidFill>
                  <a:srgbClr val="FFFFFF"/>
                </a:solidFill>
                <a:effectLst/>
                <a:uLnTx/>
                <a:uFillTx/>
                <a:latin typeface="Arial"/>
                <a:ea typeface="+mn-ea"/>
                <a:cs typeface="+mn-cs"/>
              </a:rPr>
              <a:t>RFSoC</a:t>
            </a:r>
            <a:r>
              <a:rPr kumimoji="0" lang="en-US" sz="1600" b="0" i="0" u="none" strike="noStrike" kern="1200" cap="none" spc="0" normalizeH="0" baseline="0" noProof="0" dirty="0">
                <a:ln>
                  <a:noFill/>
                </a:ln>
                <a:solidFill>
                  <a:srgbClr val="FFFFFF"/>
                </a:solidFill>
                <a:effectLst/>
                <a:uLnTx/>
                <a:uFillTx/>
                <a:latin typeface="Arial"/>
                <a:ea typeface="+mn-ea"/>
                <a:cs typeface="+mn-cs"/>
              </a:rPr>
              <a:t>/</a:t>
            </a:r>
            <a:r>
              <a:rPr kumimoji="0" lang="en-US" sz="1600" b="0" i="0" u="none" strike="noStrike" kern="1200" cap="none" spc="0" normalizeH="0" baseline="0" noProof="0" dirty="0" err="1">
                <a:ln>
                  <a:noFill/>
                </a:ln>
                <a:solidFill>
                  <a:srgbClr val="FFFFFF"/>
                </a:solidFill>
                <a:effectLst/>
                <a:uLnTx/>
                <a:uFillTx/>
                <a:latin typeface="Arial"/>
                <a:ea typeface="+mn-ea"/>
                <a:cs typeface="+mn-cs"/>
              </a:rPr>
              <a:t>Alveo</a:t>
            </a: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0A1EE7A5-CDE5-4D67-8D01-D3768C0FA4E4}"/>
              </a:ext>
            </a:extLst>
          </p:cNvPr>
          <p:cNvSpPr/>
          <p:nvPr/>
        </p:nvSpPr>
        <p:spPr>
          <a:xfrm>
            <a:off x="4524087" y="4137738"/>
            <a:ext cx="3376899" cy="2026227"/>
          </a:xfrm>
          <a:prstGeom prst="rect">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a:ea typeface="+mn-ea"/>
                <a:cs typeface="+mn-cs"/>
              </a:rPr>
              <a:t>Vitis / </a:t>
            </a:r>
            <a:r>
              <a:rPr kumimoji="0" lang="en-US" sz="2000" b="1" i="0" u="none" strike="noStrike" kern="1200" cap="none" spc="0" normalizeH="0" baseline="0" noProof="0" dirty="0" err="1">
                <a:ln>
                  <a:noFill/>
                </a:ln>
                <a:solidFill>
                  <a:srgbClr val="FFFFFF"/>
                </a:solidFill>
                <a:effectLst/>
                <a:uLnTx/>
                <a:uFillTx/>
                <a:latin typeface="Arial"/>
                <a:ea typeface="+mn-ea"/>
                <a:cs typeface="+mn-cs"/>
              </a:rPr>
              <a:t>Vivado</a:t>
            </a:r>
            <a:r>
              <a:rPr kumimoji="0" lang="en-US" sz="2000" b="1" i="0" u="none" strike="noStrike" kern="1200" cap="none" spc="0" normalizeH="0" baseline="0" noProof="0" dirty="0">
                <a:ln>
                  <a:noFill/>
                </a:ln>
                <a:solidFill>
                  <a:srgbClr val="FFFFFF"/>
                </a:solidFill>
                <a:effectLst/>
                <a:uLnTx/>
                <a:uFillTx/>
                <a:latin typeface="Arial"/>
                <a:ea typeface="+mn-ea"/>
                <a:cs typeface="+mn-cs"/>
              </a:rPr>
              <a:t> HLS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High Level Synthesis tool supporting C/C++/OpenCL</a:t>
            </a:r>
          </a:p>
        </p:txBody>
      </p:sp>
      <p:sp>
        <p:nvSpPr>
          <p:cNvPr id="22" name="Rectangle 21">
            <a:extLst>
              <a:ext uri="{FF2B5EF4-FFF2-40B4-BE49-F238E27FC236}">
                <a16:creationId xmlns:a16="http://schemas.microsoft.com/office/drawing/2014/main" id="{23C5420B-E0F1-4E3B-A3BB-F195697C5D2D}"/>
              </a:ext>
            </a:extLst>
          </p:cNvPr>
          <p:cNvSpPr/>
          <p:nvPr/>
        </p:nvSpPr>
        <p:spPr>
          <a:xfrm>
            <a:off x="8386476" y="4137738"/>
            <a:ext cx="3376899" cy="2026227"/>
          </a:xfrm>
          <a:prstGeom prst="rect">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Arial"/>
                <a:ea typeface="+mn-ea"/>
                <a:cs typeface="+mn-cs"/>
              </a:rPr>
              <a:t>Vivado</a:t>
            </a:r>
            <a:endParaRPr kumimoji="0" lang="en-US" sz="2000" b="1" i="0" u="none" strike="noStrike" kern="1200" cap="none" spc="0" normalizeH="0" baseline="0" noProof="0" dirty="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Design Capture and implementation for the base platform </a:t>
            </a:r>
          </a:p>
        </p:txBody>
      </p:sp>
    </p:spTree>
    <p:extLst>
      <p:ext uri="{BB962C8B-B14F-4D97-AF65-F5344CB8AC3E}">
        <p14:creationId xmlns:p14="http://schemas.microsoft.com/office/powerpoint/2010/main" val="2475167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E919-C3F5-4FF0-9571-502827EB224F}"/>
              </a:ext>
            </a:extLst>
          </p:cNvPr>
          <p:cNvSpPr>
            <a:spLocks noGrp="1"/>
          </p:cNvSpPr>
          <p:nvPr>
            <p:ph type="title"/>
          </p:nvPr>
        </p:nvSpPr>
        <p:spPr/>
        <p:txBody>
          <a:bodyPr/>
          <a:lstStyle/>
          <a:p>
            <a:r>
              <a:rPr lang="en-US" dirty="0"/>
              <a:t>Zynq MPSoC </a:t>
            </a:r>
            <a:endParaRPr lang="en-GB" dirty="0"/>
          </a:p>
        </p:txBody>
      </p:sp>
      <p:sp>
        <p:nvSpPr>
          <p:cNvPr id="4" name="Footer Placeholder 3">
            <a:extLst>
              <a:ext uri="{FF2B5EF4-FFF2-40B4-BE49-F238E27FC236}">
                <a16:creationId xmlns:a16="http://schemas.microsoft.com/office/drawing/2014/main" id="{547B1F62-1C98-46B1-A41A-E54B966F3DE5}"/>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3D09AE9D-B426-41E2-8DAF-CECD9351766C}"/>
              </a:ext>
            </a:extLst>
          </p:cNvPr>
          <p:cNvSpPr>
            <a:spLocks noGrp="1"/>
          </p:cNvSpPr>
          <p:nvPr>
            <p:ph type="sldNum" sz="quarter" idx="4"/>
          </p:nvPr>
        </p:nvSpPr>
        <p:spPr/>
        <p:txBody>
          <a:bodyPr/>
          <a:lstStyle/>
          <a:p>
            <a:fld id="{F2CE8A50-B8D0-457B-A77C-B74D45AE23B6}" type="slidenum">
              <a:rPr lang="en-US" smtClean="0"/>
              <a:pPr/>
              <a:t>20</a:t>
            </a:fld>
            <a:endParaRPr lang="en-US" dirty="0"/>
          </a:p>
        </p:txBody>
      </p:sp>
      <p:pic>
        <p:nvPicPr>
          <p:cNvPr id="2050" name="Picture 2">
            <a:extLst>
              <a:ext uri="{FF2B5EF4-FFF2-40B4-BE49-F238E27FC236}">
                <a16:creationId xmlns:a16="http://schemas.microsoft.com/office/drawing/2014/main" id="{00A3BA3D-4270-4ACC-91BE-1CD20A5EE6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452" y="1430671"/>
            <a:ext cx="7212013" cy="479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949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BB3BC-703A-48E5-B9E0-5395978FE7B7}"/>
              </a:ext>
            </a:extLst>
          </p:cNvPr>
          <p:cNvSpPr>
            <a:spLocks noGrp="1"/>
          </p:cNvSpPr>
          <p:nvPr>
            <p:ph type="title"/>
          </p:nvPr>
        </p:nvSpPr>
        <p:spPr/>
        <p:txBody>
          <a:bodyPr/>
          <a:lstStyle/>
          <a:p>
            <a:r>
              <a:rPr lang="en-US" dirty="0"/>
              <a:t>Zynq RFSoC</a:t>
            </a:r>
            <a:endParaRPr lang="en-GB" dirty="0"/>
          </a:p>
        </p:txBody>
      </p:sp>
      <p:sp>
        <p:nvSpPr>
          <p:cNvPr id="4" name="Footer Placeholder 3">
            <a:extLst>
              <a:ext uri="{FF2B5EF4-FFF2-40B4-BE49-F238E27FC236}">
                <a16:creationId xmlns:a16="http://schemas.microsoft.com/office/drawing/2014/main" id="{74E1EAB4-8BDA-4DF8-862E-982507BCA1E1}"/>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CE56DBB1-3E7C-42FA-AA36-80E6E91CE845}"/>
              </a:ext>
            </a:extLst>
          </p:cNvPr>
          <p:cNvSpPr>
            <a:spLocks noGrp="1"/>
          </p:cNvSpPr>
          <p:nvPr>
            <p:ph type="sldNum" sz="quarter" idx="4"/>
          </p:nvPr>
        </p:nvSpPr>
        <p:spPr/>
        <p:txBody>
          <a:bodyPr/>
          <a:lstStyle/>
          <a:p>
            <a:fld id="{F2CE8A50-B8D0-457B-A77C-B74D45AE23B6}" type="slidenum">
              <a:rPr lang="en-US" smtClean="0"/>
              <a:pPr/>
              <a:t>21</a:t>
            </a:fld>
            <a:endParaRPr lang="en-US" dirty="0"/>
          </a:p>
        </p:txBody>
      </p:sp>
      <p:pic>
        <p:nvPicPr>
          <p:cNvPr id="3074" name="Picture 2">
            <a:extLst>
              <a:ext uri="{FF2B5EF4-FFF2-40B4-BE49-F238E27FC236}">
                <a16:creationId xmlns:a16="http://schemas.microsoft.com/office/drawing/2014/main" id="{8A9FFEDB-4300-4F7E-8ED4-13F98667A5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85369" y="1690688"/>
            <a:ext cx="646255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678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8CB90-536F-4EA1-8FC5-EE675DF785B0}"/>
              </a:ext>
            </a:extLst>
          </p:cNvPr>
          <p:cNvSpPr>
            <a:spLocks noGrp="1"/>
          </p:cNvSpPr>
          <p:nvPr>
            <p:ph type="title"/>
          </p:nvPr>
        </p:nvSpPr>
        <p:spPr/>
        <p:txBody>
          <a:bodyPr/>
          <a:lstStyle/>
          <a:p>
            <a:r>
              <a:rPr lang="en-US" dirty="0"/>
              <a:t>Versal</a:t>
            </a:r>
            <a:endParaRPr lang="en-GB" dirty="0"/>
          </a:p>
        </p:txBody>
      </p:sp>
      <p:sp>
        <p:nvSpPr>
          <p:cNvPr id="4" name="Footer Placeholder 3">
            <a:extLst>
              <a:ext uri="{FF2B5EF4-FFF2-40B4-BE49-F238E27FC236}">
                <a16:creationId xmlns:a16="http://schemas.microsoft.com/office/drawing/2014/main" id="{7B22DF07-4B46-485B-BCE3-BD346A5F0E02}"/>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A9C060AD-0032-46AC-9C74-9F212CAC0913}"/>
              </a:ext>
            </a:extLst>
          </p:cNvPr>
          <p:cNvSpPr>
            <a:spLocks noGrp="1"/>
          </p:cNvSpPr>
          <p:nvPr>
            <p:ph type="sldNum" sz="quarter" idx="4"/>
          </p:nvPr>
        </p:nvSpPr>
        <p:spPr/>
        <p:txBody>
          <a:bodyPr/>
          <a:lstStyle/>
          <a:p>
            <a:fld id="{F2CE8A50-B8D0-457B-A77C-B74D45AE23B6}" type="slidenum">
              <a:rPr lang="en-US" smtClean="0"/>
              <a:pPr/>
              <a:t>22</a:t>
            </a:fld>
            <a:endParaRPr lang="en-US" dirty="0"/>
          </a:p>
        </p:txBody>
      </p:sp>
      <p:sp>
        <p:nvSpPr>
          <p:cNvPr id="6" name="AutoShape 2">
            <a:extLst>
              <a:ext uri="{FF2B5EF4-FFF2-40B4-BE49-F238E27FC236}">
                <a16:creationId xmlns:a16="http://schemas.microsoft.com/office/drawing/2014/main" id="{4B2B265F-4184-4DFA-AB29-E6F290863D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1" name="Content Placeholder 10" descr="Diagram&#10;&#10;Description automatically generated">
            <a:extLst>
              <a:ext uri="{FF2B5EF4-FFF2-40B4-BE49-F238E27FC236}">
                <a16:creationId xmlns:a16="http://schemas.microsoft.com/office/drawing/2014/main" id="{616F2F5D-A34F-4473-A0AF-09F4EA1691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2434240" y="1342782"/>
            <a:ext cx="6451418" cy="4829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603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B897-2F80-4ECF-AE20-21E357433FF0}"/>
              </a:ext>
            </a:extLst>
          </p:cNvPr>
          <p:cNvSpPr>
            <a:spLocks noGrp="1"/>
          </p:cNvSpPr>
          <p:nvPr>
            <p:ph type="title"/>
          </p:nvPr>
        </p:nvSpPr>
        <p:spPr/>
        <p:txBody>
          <a:bodyPr/>
          <a:lstStyle/>
          <a:p>
            <a:r>
              <a:rPr lang="en-US" dirty="0"/>
              <a:t>Alveo</a:t>
            </a:r>
            <a:endParaRPr lang="en-GB" dirty="0"/>
          </a:p>
        </p:txBody>
      </p:sp>
      <p:sp>
        <p:nvSpPr>
          <p:cNvPr id="3" name="Content Placeholder 2">
            <a:extLst>
              <a:ext uri="{FF2B5EF4-FFF2-40B4-BE49-F238E27FC236}">
                <a16:creationId xmlns:a16="http://schemas.microsoft.com/office/drawing/2014/main" id="{1F54E562-5599-4BBE-8C04-8641734D8E77}"/>
              </a:ext>
            </a:extLst>
          </p:cNvPr>
          <p:cNvSpPr>
            <a:spLocks noGrp="1"/>
          </p:cNvSpPr>
          <p:nvPr>
            <p:ph idx="1"/>
          </p:nvPr>
        </p:nvSpPr>
        <p:spPr>
          <a:xfrm>
            <a:off x="838200" y="1557268"/>
            <a:ext cx="10515600" cy="4351338"/>
          </a:xfrm>
        </p:spPr>
        <p:txBody>
          <a:bodyPr/>
          <a:lstStyle/>
          <a:p>
            <a:r>
              <a:rPr lang="en-US" dirty="0"/>
              <a:t>Accelerator card based around OpenCL </a:t>
            </a:r>
            <a:endParaRPr lang="en-GB" dirty="0"/>
          </a:p>
        </p:txBody>
      </p:sp>
      <p:sp>
        <p:nvSpPr>
          <p:cNvPr id="4" name="Footer Placeholder 3">
            <a:extLst>
              <a:ext uri="{FF2B5EF4-FFF2-40B4-BE49-F238E27FC236}">
                <a16:creationId xmlns:a16="http://schemas.microsoft.com/office/drawing/2014/main" id="{EE3F518F-5DAB-419E-84F3-859A55602F7E}"/>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FA155509-5F78-46FC-8990-1A5E026CEDAA}"/>
              </a:ext>
            </a:extLst>
          </p:cNvPr>
          <p:cNvSpPr>
            <a:spLocks noGrp="1"/>
          </p:cNvSpPr>
          <p:nvPr>
            <p:ph type="sldNum" sz="quarter" idx="4"/>
          </p:nvPr>
        </p:nvSpPr>
        <p:spPr/>
        <p:txBody>
          <a:bodyPr/>
          <a:lstStyle/>
          <a:p>
            <a:fld id="{F2CE8A50-B8D0-457B-A77C-B74D45AE23B6}" type="slidenum">
              <a:rPr lang="en-US" smtClean="0"/>
              <a:pPr/>
              <a:t>23</a:t>
            </a:fld>
            <a:endParaRPr lang="en-US" dirty="0"/>
          </a:p>
        </p:txBody>
      </p:sp>
      <p:pic>
        <p:nvPicPr>
          <p:cNvPr id="5122" name="Picture 2" descr="ALVEO block diagram">
            <a:extLst>
              <a:ext uri="{FF2B5EF4-FFF2-40B4-BE49-F238E27FC236}">
                <a16:creationId xmlns:a16="http://schemas.microsoft.com/office/drawing/2014/main" id="{E5233886-0CE2-4336-94F6-B559457E91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4438" y="2168249"/>
            <a:ext cx="6159362" cy="38052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4043CAE-73B6-4663-81A4-5D3426865721}"/>
              </a:ext>
            </a:extLst>
          </p:cNvPr>
          <p:cNvPicPr>
            <a:picLocks noChangeAspect="1"/>
          </p:cNvPicPr>
          <p:nvPr/>
        </p:nvPicPr>
        <p:blipFill>
          <a:blip r:embed="rId3"/>
          <a:stretch>
            <a:fillRect/>
          </a:stretch>
        </p:blipFill>
        <p:spPr>
          <a:xfrm>
            <a:off x="676275" y="2168249"/>
            <a:ext cx="4665534" cy="3740357"/>
          </a:xfrm>
          <a:prstGeom prst="rect">
            <a:avLst/>
          </a:prstGeom>
        </p:spPr>
      </p:pic>
    </p:spTree>
    <p:extLst>
      <p:ext uri="{BB962C8B-B14F-4D97-AF65-F5344CB8AC3E}">
        <p14:creationId xmlns:p14="http://schemas.microsoft.com/office/powerpoint/2010/main" val="3756002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1D147D2-BD9F-439E-8473-5B696923E8CE}"/>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24</a:t>
            </a:fld>
            <a:endParaRPr lang="en-US" dirty="0"/>
          </a:p>
        </p:txBody>
      </p:sp>
      <p:sp>
        <p:nvSpPr>
          <p:cNvPr id="7" name="Title 1">
            <a:extLst>
              <a:ext uri="{FF2B5EF4-FFF2-40B4-BE49-F238E27FC236}">
                <a16:creationId xmlns:a16="http://schemas.microsoft.com/office/drawing/2014/main" id="{1D4930AA-4359-4D13-B6F8-75ABFDA807B7}"/>
              </a:ext>
            </a:extLst>
          </p:cNvPr>
          <p:cNvSpPr txBox="1">
            <a:spLocks/>
          </p:cNvSpPr>
          <p:nvPr/>
        </p:nvSpPr>
        <p:spPr>
          <a:xfrm>
            <a:off x="838200" y="3039351"/>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Clocking</a:t>
            </a:r>
            <a:endParaRPr lang="en-US" b="1" dirty="0"/>
          </a:p>
        </p:txBody>
      </p:sp>
    </p:spTree>
    <p:extLst>
      <p:ext uri="{BB962C8B-B14F-4D97-AF65-F5344CB8AC3E}">
        <p14:creationId xmlns:p14="http://schemas.microsoft.com/office/powerpoint/2010/main" val="3507525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0FBF8-388B-4E92-8CA6-4C4BEB4FD27A}"/>
              </a:ext>
            </a:extLst>
          </p:cNvPr>
          <p:cNvSpPr>
            <a:spLocks noGrp="1"/>
          </p:cNvSpPr>
          <p:nvPr>
            <p:ph type="title"/>
          </p:nvPr>
        </p:nvSpPr>
        <p:spPr/>
        <p:txBody>
          <a:bodyPr/>
          <a:lstStyle/>
          <a:p>
            <a:r>
              <a:rPr lang="en-US" dirty="0"/>
              <a:t>Clocking </a:t>
            </a:r>
            <a:endParaRPr lang="en-GB" dirty="0"/>
          </a:p>
        </p:txBody>
      </p:sp>
      <p:sp>
        <p:nvSpPr>
          <p:cNvPr id="3" name="Content Placeholder 2">
            <a:extLst>
              <a:ext uri="{FF2B5EF4-FFF2-40B4-BE49-F238E27FC236}">
                <a16:creationId xmlns:a16="http://schemas.microsoft.com/office/drawing/2014/main" id="{50618E93-AB93-49E5-9B77-8FDE2FA2A5CB}"/>
              </a:ext>
            </a:extLst>
          </p:cNvPr>
          <p:cNvSpPr>
            <a:spLocks noGrp="1"/>
          </p:cNvSpPr>
          <p:nvPr>
            <p:ph idx="1"/>
          </p:nvPr>
        </p:nvSpPr>
        <p:spPr>
          <a:xfrm>
            <a:off x="838200" y="1529533"/>
            <a:ext cx="10515600" cy="4351338"/>
          </a:xfrm>
        </p:spPr>
        <p:txBody>
          <a:bodyPr>
            <a:normAutofit fontScale="92500" lnSpcReduction="20000"/>
          </a:bodyPr>
          <a:lstStyle/>
          <a:p>
            <a:pPr>
              <a:lnSpc>
                <a:spcPct val="160000"/>
              </a:lnSpc>
            </a:pPr>
            <a:r>
              <a:rPr lang="en-US" dirty="0"/>
              <a:t>FPGA Designs are Synchronous! </a:t>
            </a:r>
          </a:p>
          <a:p>
            <a:pPr>
              <a:lnSpc>
                <a:spcPct val="160000"/>
              </a:lnSpc>
            </a:pPr>
            <a:r>
              <a:rPr lang="en-US" dirty="0"/>
              <a:t>Clocks are high fan out, as such dedicated pins are required to be used.</a:t>
            </a:r>
          </a:p>
          <a:p>
            <a:pPr>
              <a:lnSpc>
                <a:spcPct val="160000"/>
              </a:lnSpc>
            </a:pPr>
            <a:r>
              <a:rPr lang="en-US" dirty="0"/>
              <a:t>FPGA typically will have multiple clock regions</a:t>
            </a:r>
          </a:p>
          <a:p>
            <a:pPr>
              <a:lnSpc>
                <a:spcPct val="160000"/>
              </a:lnSpc>
            </a:pPr>
            <a:r>
              <a:rPr lang="en-US" dirty="0"/>
              <a:t>Clock pins are places in IO banks</a:t>
            </a:r>
          </a:p>
          <a:p>
            <a:pPr marL="1028700" lvl="1" indent="-342900">
              <a:lnSpc>
                <a:spcPct val="160000"/>
              </a:lnSpc>
              <a:buFont typeface="Wingdings" panose="05000000000000000000" pitchFamily="2" charset="2"/>
              <a:buChar char="Ø"/>
            </a:pPr>
            <a:r>
              <a:rPr lang="en-US" dirty="0"/>
              <a:t>UltraScale / UltraScale+  GC pins or global clock pins </a:t>
            </a:r>
          </a:p>
          <a:p>
            <a:pPr marL="1028700" lvl="1" indent="-342900">
              <a:lnSpc>
                <a:spcPct val="160000"/>
              </a:lnSpc>
              <a:buFont typeface="Wingdings" panose="05000000000000000000" pitchFamily="2" charset="2"/>
              <a:buChar char="Ø"/>
            </a:pPr>
            <a:r>
              <a:rPr lang="en-US" dirty="0"/>
              <a:t>Seven Series CC and GC pins – GC global clocks CC restricted to close CR</a:t>
            </a:r>
          </a:p>
          <a:p>
            <a:pPr marL="1028700" lvl="1" indent="-342900">
              <a:lnSpc>
                <a:spcPct val="160000"/>
              </a:lnSpc>
              <a:buFont typeface="Wingdings" panose="05000000000000000000" pitchFamily="2" charset="2"/>
              <a:buChar char="Ø"/>
            </a:pPr>
            <a:r>
              <a:rPr lang="en-US" dirty="0"/>
              <a:t>Special Clock pins e.g. Byte-Lane Clocks (DBC and QBC) typical in memory applications</a:t>
            </a:r>
          </a:p>
          <a:p>
            <a:endParaRPr lang="en-US" dirty="0"/>
          </a:p>
          <a:p>
            <a:endParaRPr lang="en-GB" dirty="0"/>
          </a:p>
        </p:txBody>
      </p:sp>
      <p:sp>
        <p:nvSpPr>
          <p:cNvPr id="4" name="Footer Placeholder 3">
            <a:extLst>
              <a:ext uri="{FF2B5EF4-FFF2-40B4-BE49-F238E27FC236}">
                <a16:creationId xmlns:a16="http://schemas.microsoft.com/office/drawing/2014/main" id="{EB5433E0-453C-4562-8195-4404133E083D}"/>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DB3E0915-BF70-411C-AF10-32C76337E9D4}"/>
              </a:ext>
            </a:extLst>
          </p:cNvPr>
          <p:cNvSpPr>
            <a:spLocks noGrp="1"/>
          </p:cNvSpPr>
          <p:nvPr>
            <p:ph type="sldNum" sz="quarter" idx="4"/>
          </p:nvPr>
        </p:nvSpPr>
        <p:spPr/>
        <p:txBody>
          <a:bodyPr/>
          <a:lstStyle/>
          <a:p>
            <a:fld id="{F2CE8A50-B8D0-457B-A77C-B74D45AE23B6}" type="slidenum">
              <a:rPr lang="en-US" smtClean="0"/>
              <a:pPr/>
              <a:t>25</a:t>
            </a:fld>
            <a:endParaRPr lang="en-US" dirty="0"/>
          </a:p>
        </p:txBody>
      </p:sp>
    </p:spTree>
    <p:extLst>
      <p:ext uri="{BB962C8B-B14F-4D97-AF65-F5344CB8AC3E}">
        <p14:creationId xmlns:p14="http://schemas.microsoft.com/office/powerpoint/2010/main" val="3709241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E5499-DBA8-4930-8124-7EF3F3FE1477}"/>
              </a:ext>
            </a:extLst>
          </p:cNvPr>
          <p:cNvSpPr>
            <a:spLocks noGrp="1"/>
          </p:cNvSpPr>
          <p:nvPr>
            <p:ph type="title"/>
          </p:nvPr>
        </p:nvSpPr>
        <p:spPr/>
        <p:txBody>
          <a:bodyPr/>
          <a:lstStyle/>
          <a:p>
            <a:r>
              <a:rPr lang="en-US" dirty="0"/>
              <a:t>Vertical and Horizontal Clocks </a:t>
            </a:r>
            <a:endParaRPr lang="en-GB" dirty="0"/>
          </a:p>
        </p:txBody>
      </p:sp>
      <p:sp>
        <p:nvSpPr>
          <p:cNvPr id="4" name="Footer Placeholder 3">
            <a:extLst>
              <a:ext uri="{FF2B5EF4-FFF2-40B4-BE49-F238E27FC236}">
                <a16:creationId xmlns:a16="http://schemas.microsoft.com/office/drawing/2014/main" id="{72F1829D-D3AA-4D2A-8749-6C5D04137A0E}"/>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C6B8BE62-B3DB-4F6F-9B0E-AD19B656F6BE}"/>
              </a:ext>
            </a:extLst>
          </p:cNvPr>
          <p:cNvSpPr>
            <a:spLocks noGrp="1"/>
          </p:cNvSpPr>
          <p:nvPr>
            <p:ph type="sldNum" sz="quarter" idx="4"/>
          </p:nvPr>
        </p:nvSpPr>
        <p:spPr/>
        <p:txBody>
          <a:bodyPr/>
          <a:lstStyle/>
          <a:p>
            <a:fld id="{F2CE8A50-B8D0-457B-A77C-B74D45AE23B6}" type="slidenum">
              <a:rPr lang="en-US" smtClean="0"/>
              <a:pPr/>
              <a:t>26</a:t>
            </a:fld>
            <a:endParaRPr lang="en-US" dirty="0"/>
          </a:p>
        </p:txBody>
      </p:sp>
      <p:pic>
        <p:nvPicPr>
          <p:cNvPr id="7" name="Picture 6">
            <a:extLst>
              <a:ext uri="{FF2B5EF4-FFF2-40B4-BE49-F238E27FC236}">
                <a16:creationId xmlns:a16="http://schemas.microsoft.com/office/drawing/2014/main" id="{D04BA5C9-E22E-408F-9F75-C42853DE1EB0}"/>
              </a:ext>
            </a:extLst>
          </p:cNvPr>
          <p:cNvPicPr>
            <a:picLocks noChangeAspect="1"/>
          </p:cNvPicPr>
          <p:nvPr/>
        </p:nvPicPr>
        <p:blipFill>
          <a:blip r:embed="rId2"/>
          <a:stretch>
            <a:fillRect/>
          </a:stretch>
        </p:blipFill>
        <p:spPr>
          <a:xfrm>
            <a:off x="872846" y="1807409"/>
            <a:ext cx="5223154" cy="4432219"/>
          </a:xfrm>
          <a:prstGeom prst="rect">
            <a:avLst/>
          </a:prstGeom>
        </p:spPr>
      </p:pic>
      <p:pic>
        <p:nvPicPr>
          <p:cNvPr id="9" name="Picture 8">
            <a:extLst>
              <a:ext uri="{FF2B5EF4-FFF2-40B4-BE49-F238E27FC236}">
                <a16:creationId xmlns:a16="http://schemas.microsoft.com/office/drawing/2014/main" id="{3EE3C381-6373-4427-B8F4-E89B0D23955C}"/>
              </a:ext>
            </a:extLst>
          </p:cNvPr>
          <p:cNvPicPr>
            <a:picLocks noChangeAspect="1"/>
          </p:cNvPicPr>
          <p:nvPr/>
        </p:nvPicPr>
        <p:blipFill>
          <a:blip r:embed="rId3"/>
          <a:stretch>
            <a:fillRect/>
          </a:stretch>
        </p:blipFill>
        <p:spPr>
          <a:xfrm>
            <a:off x="6655582" y="1996191"/>
            <a:ext cx="4380112" cy="4243437"/>
          </a:xfrm>
          <a:prstGeom prst="rect">
            <a:avLst/>
          </a:prstGeom>
        </p:spPr>
      </p:pic>
    </p:spTree>
    <p:extLst>
      <p:ext uri="{BB962C8B-B14F-4D97-AF65-F5344CB8AC3E}">
        <p14:creationId xmlns:p14="http://schemas.microsoft.com/office/powerpoint/2010/main" val="1218939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9B4A3-045B-4C8F-B3B7-7267D472C1CB}"/>
              </a:ext>
            </a:extLst>
          </p:cNvPr>
          <p:cNvSpPr>
            <a:spLocks noGrp="1"/>
          </p:cNvSpPr>
          <p:nvPr>
            <p:ph type="title"/>
          </p:nvPr>
        </p:nvSpPr>
        <p:spPr/>
        <p:txBody>
          <a:bodyPr/>
          <a:lstStyle/>
          <a:p>
            <a:r>
              <a:rPr lang="en-US" dirty="0"/>
              <a:t>Clocking Resources </a:t>
            </a:r>
            <a:endParaRPr lang="en-GB" dirty="0"/>
          </a:p>
        </p:txBody>
      </p:sp>
      <p:sp>
        <p:nvSpPr>
          <p:cNvPr id="3" name="Content Placeholder 2">
            <a:extLst>
              <a:ext uri="{FF2B5EF4-FFF2-40B4-BE49-F238E27FC236}">
                <a16:creationId xmlns:a16="http://schemas.microsoft.com/office/drawing/2014/main" id="{3C9A4E50-FDA3-4451-BCA1-053C2EBDCEAC}"/>
              </a:ext>
            </a:extLst>
          </p:cNvPr>
          <p:cNvSpPr>
            <a:spLocks noGrp="1"/>
          </p:cNvSpPr>
          <p:nvPr>
            <p:ph idx="1"/>
          </p:nvPr>
        </p:nvSpPr>
        <p:spPr>
          <a:xfrm>
            <a:off x="838201" y="1825625"/>
            <a:ext cx="5875448" cy="4351338"/>
          </a:xfrm>
        </p:spPr>
        <p:txBody>
          <a:bodyPr/>
          <a:lstStyle/>
          <a:p>
            <a:r>
              <a:rPr lang="en-US" dirty="0"/>
              <a:t>FPGA have a range of clock resources to simply solutions </a:t>
            </a:r>
          </a:p>
          <a:p>
            <a:endParaRPr lang="en-US" dirty="0"/>
          </a:p>
          <a:p>
            <a:pPr marL="457200" indent="-457200">
              <a:buFont typeface="+mj-lt"/>
              <a:buAutoNum type="arabicPeriod"/>
            </a:pPr>
            <a:r>
              <a:rPr lang="en-US" dirty="0"/>
              <a:t>Clock Buffers e.g. </a:t>
            </a:r>
            <a:r>
              <a:rPr lang="en-US" dirty="0" err="1"/>
              <a:t>bufgctl</a:t>
            </a:r>
            <a:endParaRPr lang="en-US" dirty="0"/>
          </a:p>
          <a:p>
            <a:pPr marL="457200" indent="-457200">
              <a:buFont typeface="+mj-lt"/>
              <a:buAutoNum type="arabicPeriod"/>
            </a:pPr>
            <a:endParaRPr lang="en-US" dirty="0"/>
          </a:p>
          <a:p>
            <a:pPr marL="457200" indent="-457200">
              <a:buFont typeface="+mj-lt"/>
              <a:buAutoNum type="arabicPeriod"/>
            </a:pPr>
            <a:r>
              <a:rPr lang="en-US" dirty="0"/>
              <a:t>Clock Management Tiles </a:t>
            </a:r>
          </a:p>
          <a:p>
            <a:pPr marL="1143000" lvl="1" indent="-457200"/>
            <a:r>
              <a:rPr lang="en-US" dirty="0"/>
              <a:t>Mixed Mode Clock Manager (MMCM) &amp; 2 Phase Locked Loops </a:t>
            </a:r>
          </a:p>
          <a:p>
            <a:pPr marL="457200" indent="-457200">
              <a:buFont typeface="+mj-lt"/>
              <a:buAutoNum type="arabicPeriod"/>
            </a:pPr>
            <a:endParaRPr lang="en-GB" dirty="0"/>
          </a:p>
        </p:txBody>
      </p:sp>
      <p:sp>
        <p:nvSpPr>
          <p:cNvPr id="4" name="Footer Placeholder 3">
            <a:extLst>
              <a:ext uri="{FF2B5EF4-FFF2-40B4-BE49-F238E27FC236}">
                <a16:creationId xmlns:a16="http://schemas.microsoft.com/office/drawing/2014/main" id="{1B598911-922F-4CCE-8470-A972A7C05EA3}"/>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881670AF-C344-41FF-8B04-942D72595D07}"/>
              </a:ext>
            </a:extLst>
          </p:cNvPr>
          <p:cNvSpPr>
            <a:spLocks noGrp="1"/>
          </p:cNvSpPr>
          <p:nvPr>
            <p:ph type="sldNum" sz="quarter" idx="4"/>
          </p:nvPr>
        </p:nvSpPr>
        <p:spPr/>
        <p:txBody>
          <a:bodyPr/>
          <a:lstStyle/>
          <a:p>
            <a:fld id="{F2CE8A50-B8D0-457B-A77C-B74D45AE23B6}" type="slidenum">
              <a:rPr lang="en-US" smtClean="0"/>
              <a:pPr/>
              <a:t>27</a:t>
            </a:fld>
            <a:endParaRPr lang="en-US" dirty="0"/>
          </a:p>
        </p:txBody>
      </p:sp>
      <p:pic>
        <p:nvPicPr>
          <p:cNvPr id="7" name="Picture 6">
            <a:extLst>
              <a:ext uri="{FF2B5EF4-FFF2-40B4-BE49-F238E27FC236}">
                <a16:creationId xmlns:a16="http://schemas.microsoft.com/office/drawing/2014/main" id="{989B0614-8C82-4E1C-86DC-9748832A56EA}"/>
              </a:ext>
            </a:extLst>
          </p:cNvPr>
          <p:cNvPicPr>
            <a:picLocks noChangeAspect="1"/>
          </p:cNvPicPr>
          <p:nvPr/>
        </p:nvPicPr>
        <p:blipFill>
          <a:blip r:embed="rId2"/>
          <a:stretch>
            <a:fillRect/>
          </a:stretch>
        </p:blipFill>
        <p:spPr>
          <a:xfrm>
            <a:off x="6713648" y="2290354"/>
            <a:ext cx="4868559" cy="2882129"/>
          </a:xfrm>
          <a:prstGeom prst="rect">
            <a:avLst/>
          </a:prstGeom>
        </p:spPr>
      </p:pic>
    </p:spTree>
    <p:extLst>
      <p:ext uri="{BB962C8B-B14F-4D97-AF65-F5344CB8AC3E}">
        <p14:creationId xmlns:p14="http://schemas.microsoft.com/office/powerpoint/2010/main" val="3806162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1F354-51A4-49C5-B7E7-F9FCC90EFAC7}"/>
              </a:ext>
            </a:extLst>
          </p:cNvPr>
          <p:cNvSpPr>
            <a:spLocks noGrp="1"/>
          </p:cNvSpPr>
          <p:nvPr>
            <p:ph type="title"/>
          </p:nvPr>
        </p:nvSpPr>
        <p:spPr/>
        <p:txBody>
          <a:bodyPr/>
          <a:lstStyle/>
          <a:p>
            <a:r>
              <a:rPr lang="en-US" dirty="0"/>
              <a:t>Clocking Resources</a:t>
            </a:r>
            <a:endParaRPr lang="en-GB" dirty="0"/>
          </a:p>
        </p:txBody>
      </p:sp>
      <p:sp>
        <p:nvSpPr>
          <p:cNvPr id="3" name="Content Placeholder 2">
            <a:extLst>
              <a:ext uri="{FF2B5EF4-FFF2-40B4-BE49-F238E27FC236}">
                <a16:creationId xmlns:a16="http://schemas.microsoft.com/office/drawing/2014/main" id="{48BA72DD-7E21-44EE-9141-A6BA1590DD4B}"/>
              </a:ext>
            </a:extLst>
          </p:cNvPr>
          <p:cNvSpPr>
            <a:spLocks noGrp="1"/>
          </p:cNvSpPr>
          <p:nvPr>
            <p:ph idx="1"/>
          </p:nvPr>
        </p:nvSpPr>
        <p:spPr>
          <a:xfrm>
            <a:off x="838200" y="1637563"/>
            <a:ext cx="6346371" cy="4351338"/>
          </a:xfrm>
        </p:spPr>
        <p:txBody>
          <a:bodyPr>
            <a:normAutofit lnSpcReduction="10000"/>
          </a:bodyPr>
          <a:lstStyle/>
          <a:p>
            <a:pPr>
              <a:lnSpc>
                <a:spcPct val="150000"/>
              </a:lnSpc>
            </a:pPr>
            <a:r>
              <a:rPr lang="en-US" dirty="0" err="1"/>
              <a:t>Bufgctl</a:t>
            </a:r>
            <a:r>
              <a:rPr lang="en-US" dirty="0"/>
              <a:t>  - drive the routing and distribution resources across the entire device.</a:t>
            </a:r>
          </a:p>
          <a:p>
            <a:pPr>
              <a:lnSpc>
                <a:spcPct val="150000"/>
              </a:lnSpc>
            </a:pPr>
            <a:r>
              <a:rPr lang="en-US" dirty="0"/>
              <a:t>Can switch between 2 clocks seamlessly.</a:t>
            </a:r>
          </a:p>
          <a:p>
            <a:pPr>
              <a:lnSpc>
                <a:spcPct val="150000"/>
              </a:lnSpc>
            </a:pPr>
            <a:r>
              <a:rPr lang="en-US" dirty="0"/>
              <a:t>Basis of many structures including </a:t>
            </a:r>
          </a:p>
          <a:p>
            <a:pPr>
              <a:lnSpc>
                <a:spcPct val="150000"/>
              </a:lnSpc>
            </a:pPr>
            <a:r>
              <a:rPr lang="en-US" dirty="0"/>
              <a:t>Bufgce_1, </a:t>
            </a:r>
            <a:r>
              <a:rPr lang="en-US" dirty="0" err="1"/>
              <a:t>Bufgmux</a:t>
            </a:r>
            <a:r>
              <a:rPr lang="en-US" dirty="0"/>
              <a:t> etc. </a:t>
            </a:r>
          </a:p>
          <a:p>
            <a:pPr>
              <a:lnSpc>
                <a:spcPct val="150000"/>
              </a:lnSpc>
            </a:pPr>
            <a:r>
              <a:rPr lang="en-US" dirty="0"/>
              <a:t>Read Seven Series, UltraScale clocking guides</a:t>
            </a:r>
          </a:p>
          <a:p>
            <a:pPr>
              <a:lnSpc>
                <a:spcPct val="150000"/>
              </a:lnSpc>
            </a:pPr>
            <a:endParaRPr lang="en-GB" dirty="0"/>
          </a:p>
        </p:txBody>
      </p:sp>
      <p:sp>
        <p:nvSpPr>
          <p:cNvPr id="4" name="Footer Placeholder 3">
            <a:extLst>
              <a:ext uri="{FF2B5EF4-FFF2-40B4-BE49-F238E27FC236}">
                <a16:creationId xmlns:a16="http://schemas.microsoft.com/office/drawing/2014/main" id="{D6153967-7027-4174-81D6-B46126771C4E}"/>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B7BA82B9-4DCF-4789-9ED4-99013727A695}"/>
              </a:ext>
            </a:extLst>
          </p:cNvPr>
          <p:cNvSpPr>
            <a:spLocks noGrp="1"/>
          </p:cNvSpPr>
          <p:nvPr>
            <p:ph type="sldNum" sz="quarter" idx="4"/>
          </p:nvPr>
        </p:nvSpPr>
        <p:spPr/>
        <p:txBody>
          <a:bodyPr/>
          <a:lstStyle/>
          <a:p>
            <a:fld id="{F2CE8A50-B8D0-457B-A77C-B74D45AE23B6}" type="slidenum">
              <a:rPr lang="en-US" smtClean="0"/>
              <a:pPr/>
              <a:t>28</a:t>
            </a:fld>
            <a:endParaRPr lang="en-US" dirty="0"/>
          </a:p>
        </p:txBody>
      </p:sp>
      <p:pic>
        <p:nvPicPr>
          <p:cNvPr id="7" name="Picture 6">
            <a:extLst>
              <a:ext uri="{FF2B5EF4-FFF2-40B4-BE49-F238E27FC236}">
                <a16:creationId xmlns:a16="http://schemas.microsoft.com/office/drawing/2014/main" id="{F36FEDE1-FA2B-42C9-B4E7-D6842EF6DF3C}"/>
              </a:ext>
            </a:extLst>
          </p:cNvPr>
          <p:cNvPicPr>
            <a:picLocks noChangeAspect="1"/>
          </p:cNvPicPr>
          <p:nvPr/>
        </p:nvPicPr>
        <p:blipFill>
          <a:blip r:embed="rId2"/>
          <a:stretch>
            <a:fillRect/>
          </a:stretch>
        </p:blipFill>
        <p:spPr>
          <a:xfrm>
            <a:off x="7184571" y="1412014"/>
            <a:ext cx="3587932" cy="4627913"/>
          </a:xfrm>
          <a:prstGeom prst="rect">
            <a:avLst/>
          </a:prstGeom>
        </p:spPr>
      </p:pic>
    </p:spTree>
    <p:extLst>
      <p:ext uri="{BB962C8B-B14F-4D97-AF65-F5344CB8AC3E}">
        <p14:creationId xmlns:p14="http://schemas.microsoft.com/office/powerpoint/2010/main" val="2394562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57AE1-7185-4353-B510-22198F5372E7}"/>
              </a:ext>
            </a:extLst>
          </p:cNvPr>
          <p:cNvSpPr>
            <a:spLocks noGrp="1"/>
          </p:cNvSpPr>
          <p:nvPr>
            <p:ph type="title"/>
          </p:nvPr>
        </p:nvSpPr>
        <p:spPr/>
        <p:txBody>
          <a:bodyPr/>
          <a:lstStyle/>
          <a:p>
            <a:r>
              <a:rPr lang="en-US" dirty="0"/>
              <a:t>What is a Clock Domain? </a:t>
            </a:r>
            <a:endParaRPr lang="en-GB" dirty="0"/>
          </a:p>
        </p:txBody>
      </p:sp>
      <p:sp>
        <p:nvSpPr>
          <p:cNvPr id="3" name="Content Placeholder 2">
            <a:extLst>
              <a:ext uri="{FF2B5EF4-FFF2-40B4-BE49-F238E27FC236}">
                <a16:creationId xmlns:a16="http://schemas.microsoft.com/office/drawing/2014/main" id="{85454794-D5E3-4789-85BD-44BE7D9CE741}"/>
              </a:ext>
            </a:extLst>
          </p:cNvPr>
          <p:cNvSpPr>
            <a:spLocks noGrp="1"/>
          </p:cNvSpPr>
          <p:nvPr>
            <p:ph idx="1"/>
          </p:nvPr>
        </p:nvSpPr>
        <p:spPr>
          <a:xfrm>
            <a:off x="838200" y="1485990"/>
            <a:ext cx="10515600" cy="4766763"/>
          </a:xfrm>
        </p:spPr>
        <p:txBody>
          <a:bodyPr>
            <a:normAutofit fontScale="85000" lnSpcReduction="20000"/>
          </a:bodyPr>
          <a:lstStyle/>
          <a:p>
            <a:pPr>
              <a:lnSpc>
                <a:spcPct val="170000"/>
              </a:lnSpc>
            </a:pPr>
            <a:r>
              <a:rPr lang="en-US" sz="2400" dirty="0"/>
              <a:t>Same clock domain if:</a:t>
            </a:r>
          </a:p>
          <a:p>
            <a:pPr lvl="1">
              <a:lnSpc>
                <a:spcPct val="170000"/>
              </a:lnSpc>
            </a:pPr>
            <a:r>
              <a:rPr lang="en-US" sz="1800" dirty="0"/>
              <a:t>Same source and integer multiple frequencies</a:t>
            </a:r>
          </a:p>
          <a:p>
            <a:pPr>
              <a:lnSpc>
                <a:spcPct val="170000"/>
              </a:lnSpc>
            </a:pPr>
            <a:r>
              <a:rPr lang="en-US" sz="2400" dirty="0"/>
              <a:t>Different clock domain if:</a:t>
            </a:r>
          </a:p>
          <a:p>
            <a:pPr lvl="1">
              <a:lnSpc>
                <a:spcPct val="170000"/>
              </a:lnSpc>
            </a:pPr>
            <a:r>
              <a:rPr lang="en-US" sz="1800" dirty="0"/>
              <a:t>Different source</a:t>
            </a:r>
          </a:p>
          <a:p>
            <a:pPr lvl="2">
              <a:lnSpc>
                <a:spcPct val="170000"/>
              </a:lnSpc>
            </a:pPr>
            <a:r>
              <a:rPr lang="en-US" sz="1600" b="1" dirty="0">
                <a:solidFill>
                  <a:srgbClr val="FF0000"/>
                </a:solidFill>
              </a:rPr>
              <a:t>Even if frequency specification is the same!</a:t>
            </a:r>
          </a:p>
          <a:p>
            <a:pPr lvl="2">
              <a:lnSpc>
                <a:spcPct val="170000"/>
              </a:lnSpc>
            </a:pPr>
            <a:r>
              <a:rPr lang="en-US" sz="1600" b="1" dirty="0">
                <a:solidFill>
                  <a:srgbClr val="FF0000"/>
                </a:solidFill>
              </a:rPr>
              <a:t>All specifications have error bars</a:t>
            </a:r>
          </a:p>
          <a:p>
            <a:pPr lvl="1">
              <a:lnSpc>
                <a:spcPct val="170000"/>
              </a:lnSpc>
            </a:pPr>
            <a:r>
              <a:rPr lang="en-US" sz="1800" dirty="0"/>
              <a:t>Not integer multiple frequencies, even if same source</a:t>
            </a:r>
          </a:p>
          <a:p>
            <a:pPr>
              <a:lnSpc>
                <a:spcPct val="170000"/>
              </a:lnSpc>
            </a:pPr>
            <a:r>
              <a:rPr lang="en-US" sz="2200" dirty="0"/>
              <a:t>By default, Vivado assumes all clocks are in the same domain – Unless you tell it otherwise!  Not telling it clock relationships can make a significantly longer implementation times as Vivado tries to close timing which is impossible </a:t>
            </a:r>
          </a:p>
          <a:p>
            <a:pPr lvl="1">
              <a:lnSpc>
                <a:spcPct val="170000"/>
              </a:lnSpc>
            </a:pPr>
            <a:endParaRPr lang="en-GB" dirty="0"/>
          </a:p>
        </p:txBody>
      </p:sp>
      <p:sp>
        <p:nvSpPr>
          <p:cNvPr id="4" name="Footer Placeholder 3">
            <a:extLst>
              <a:ext uri="{FF2B5EF4-FFF2-40B4-BE49-F238E27FC236}">
                <a16:creationId xmlns:a16="http://schemas.microsoft.com/office/drawing/2014/main" id="{2D2B0644-EF08-4007-937D-563F15F2986A}"/>
              </a:ext>
            </a:extLst>
          </p:cNvPr>
          <p:cNvSpPr>
            <a:spLocks noGrp="1"/>
          </p:cNvSpPr>
          <p:nvPr>
            <p:ph type="ftr" sz="quarter" idx="11"/>
          </p:nvPr>
        </p:nvSpPr>
        <p:spPr/>
        <p:txBody>
          <a:bodyPr/>
          <a:lstStyle/>
          <a:p>
            <a:r>
              <a:rPr lang="en-US" dirty="0"/>
              <a:t>© Adiuvo Engineering and Training, Ltd. 2020</a:t>
            </a:r>
          </a:p>
        </p:txBody>
      </p:sp>
      <p:sp>
        <p:nvSpPr>
          <p:cNvPr id="5" name="Slide Number Placeholder 4">
            <a:extLst>
              <a:ext uri="{FF2B5EF4-FFF2-40B4-BE49-F238E27FC236}">
                <a16:creationId xmlns:a16="http://schemas.microsoft.com/office/drawing/2014/main" id="{A34E94A5-6583-4F3E-8117-2793826B62FA}"/>
              </a:ext>
            </a:extLst>
          </p:cNvPr>
          <p:cNvSpPr>
            <a:spLocks noGrp="1"/>
          </p:cNvSpPr>
          <p:nvPr>
            <p:ph type="sldNum" sz="quarter" idx="4"/>
          </p:nvPr>
        </p:nvSpPr>
        <p:spPr/>
        <p:txBody>
          <a:bodyPr/>
          <a:lstStyle/>
          <a:p>
            <a:fld id="{F2CE8A50-B8D0-457B-A77C-B74D45AE23B6}" type="slidenum">
              <a:rPr lang="en-US" smtClean="0"/>
              <a:pPr/>
              <a:t>29</a:t>
            </a:fld>
            <a:endParaRPr lang="en-US" dirty="0"/>
          </a:p>
        </p:txBody>
      </p:sp>
    </p:spTree>
    <p:extLst>
      <p:ext uri="{BB962C8B-B14F-4D97-AF65-F5344CB8AC3E}">
        <p14:creationId xmlns:p14="http://schemas.microsoft.com/office/powerpoint/2010/main" val="658201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E386CB5-1E87-43C0-8279-40DECB8314F7}"/>
              </a:ext>
            </a:extLst>
          </p:cNvPr>
          <p:cNvSpPr>
            <a:spLocks noGrp="1"/>
          </p:cNvSpPr>
          <p:nvPr>
            <p:ph type="ftr" sz="quarter" idx="11"/>
          </p:nvPr>
        </p:nvSpPr>
        <p:spPr/>
        <p:txBody>
          <a:bodyPr/>
          <a:lstStyle/>
          <a:p>
            <a:r>
              <a:rPr lang="en-US"/>
              <a:t>© Adiuvo Engineering and Training, Ltd. 2020</a:t>
            </a:r>
            <a:endParaRPr lang="en-US" dirty="0"/>
          </a:p>
        </p:txBody>
      </p:sp>
      <p:sp>
        <p:nvSpPr>
          <p:cNvPr id="13" name="Rectangle 12">
            <a:extLst>
              <a:ext uri="{FF2B5EF4-FFF2-40B4-BE49-F238E27FC236}">
                <a16:creationId xmlns:a16="http://schemas.microsoft.com/office/drawing/2014/main" id="{15779A59-62FC-457C-BE54-F07B61E49C5C}"/>
              </a:ext>
            </a:extLst>
          </p:cNvPr>
          <p:cNvSpPr/>
          <p:nvPr/>
        </p:nvSpPr>
        <p:spPr>
          <a:xfrm>
            <a:off x="433191" y="1638795"/>
            <a:ext cx="2768455" cy="365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1</a:t>
            </a:r>
          </a:p>
        </p:txBody>
      </p:sp>
      <p:sp>
        <p:nvSpPr>
          <p:cNvPr id="15" name="Rectangle 14">
            <a:extLst>
              <a:ext uri="{FF2B5EF4-FFF2-40B4-BE49-F238E27FC236}">
                <a16:creationId xmlns:a16="http://schemas.microsoft.com/office/drawing/2014/main" id="{C3320471-B3CD-45A3-A2B3-2686EE0EF012}"/>
              </a:ext>
            </a:extLst>
          </p:cNvPr>
          <p:cNvSpPr/>
          <p:nvPr/>
        </p:nvSpPr>
        <p:spPr>
          <a:xfrm>
            <a:off x="433191" y="2003920"/>
            <a:ext cx="2768455" cy="32152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Introduction to Xilinx FPGA </a:t>
            </a:r>
          </a:p>
        </p:txBody>
      </p:sp>
      <p:sp>
        <p:nvSpPr>
          <p:cNvPr id="17" name="Rectangle 16">
            <a:extLst>
              <a:ext uri="{FF2B5EF4-FFF2-40B4-BE49-F238E27FC236}">
                <a16:creationId xmlns:a16="http://schemas.microsoft.com/office/drawing/2014/main" id="{0EC7C9EC-3B84-4B74-9A5A-C3F82743BA9F}"/>
              </a:ext>
            </a:extLst>
          </p:cNvPr>
          <p:cNvSpPr/>
          <p:nvPr/>
        </p:nvSpPr>
        <p:spPr>
          <a:xfrm>
            <a:off x="3305041" y="1638795"/>
            <a:ext cx="2768455" cy="3651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2</a:t>
            </a:r>
          </a:p>
        </p:txBody>
      </p:sp>
      <p:sp>
        <p:nvSpPr>
          <p:cNvPr id="19" name="Rectangle 18">
            <a:extLst>
              <a:ext uri="{FF2B5EF4-FFF2-40B4-BE49-F238E27FC236}">
                <a16:creationId xmlns:a16="http://schemas.microsoft.com/office/drawing/2014/main" id="{1121B5B3-B8E8-47E9-ABA1-6D6D45970FBA}"/>
              </a:ext>
            </a:extLst>
          </p:cNvPr>
          <p:cNvSpPr/>
          <p:nvPr/>
        </p:nvSpPr>
        <p:spPr>
          <a:xfrm>
            <a:off x="3305041" y="2003920"/>
            <a:ext cx="2768455" cy="32152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Processing in Xilinx FPGA </a:t>
            </a:r>
          </a:p>
        </p:txBody>
      </p:sp>
      <p:sp>
        <p:nvSpPr>
          <p:cNvPr id="21" name="Rectangle 20">
            <a:extLst>
              <a:ext uri="{FF2B5EF4-FFF2-40B4-BE49-F238E27FC236}">
                <a16:creationId xmlns:a16="http://schemas.microsoft.com/office/drawing/2014/main" id="{50BBDFBD-1E89-4001-9559-3CAF54973009}"/>
              </a:ext>
            </a:extLst>
          </p:cNvPr>
          <p:cNvSpPr/>
          <p:nvPr/>
        </p:nvSpPr>
        <p:spPr>
          <a:xfrm>
            <a:off x="6176891" y="1638795"/>
            <a:ext cx="2768455" cy="3651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3</a:t>
            </a:r>
          </a:p>
        </p:txBody>
      </p:sp>
      <p:sp>
        <p:nvSpPr>
          <p:cNvPr id="23" name="Rectangle 22">
            <a:extLst>
              <a:ext uri="{FF2B5EF4-FFF2-40B4-BE49-F238E27FC236}">
                <a16:creationId xmlns:a16="http://schemas.microsoft.com/office/drawing/2014/main" id="{A2DF9EC2-AD6C-4929-A8D8-B1ECB26A404A}"/>
              </a:ext>
            </a:extLst>
          </p:cNvPr>
          <p:cNvSpPr/>
          <p:nvPr/>
        </p:nvSpPr>
        <p:spPr>
          <a:xfrm>
            <a:off x="6176891" y="2003920"/>
            <a:ext cx="2768455" cy="32152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Embedded Linux </a:t>
            </a:r>
          </a:p>
        </p:txBody>
      </p:sp>
      <p:sp>
        <p:nvSpPr>
          <p:cNvPr id="25" name="Rectangle 24">
            <a:extLst>
              <a:ext uri="{FF2B5EF4-FFF2-40B4-BE49-F238E27FC236}">
                <a16:creationId xmlns:a16="http://schemas.microsoft.com/office/drawing/2014/main" id="{2EDB1B9E-25B7-4CF0-A159-AD398A81787E}"/>
              </a:ext>
            </a:extLst>
          </p:cNvPr>
          <p:cNvSpPr/>
          <p:nvPr/>
        </p:nvSpPr>
        <p:spPr>
          <a:xfrm>
            <a:off x="9048741" y="1638795"/>
            <a:ext cx="2768455" cy="3651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4</a:t>
            </a:r>
          </a:p>
        </p:txBody>
      </p:sp>
      <p:sp>
        <p:nvSpPr>
          <p:cNvPr id="27" name="Rectangle 26">
            <a:extLst>
              <a:ext uri="{FF2B5EF4-FFF2-40B4-BE49-F238E27FC236}">
                <a16:creationId xmlns:a16="http://schemas.microsoft.com/office/drawing/2014/main" id="{A15C8C90-3D8A-41AD-A646-930296EDC7B6}"/>
              </a:ext>
            </a:extLst>
          </p:cNvPr>
          <p:cNvSpPr/>
          <p:nvPr/>
        </p:nvSpPr>
        <p:spPr>
          <a:xfrm>
            <a:off x="9048741" y="2003920"/>
            <a:ext cx="2768455" cy="32152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Accelerating Solutions</a:t>
            </a:r>
          </a:p>
        </p:txBody>
      </p:sp>
      <p:sp>
        <p:nvSpPr>
          <p:cNvPr id="28" name="Arrow: Chevron 27">
            <a:extLst>
              <a:ext uri="{FF2B5EF4-FFF2-40B4-BE49-F238E27FC236}">
                <a16:creationId xmlns:a16="http://schemas.microsoft.com/office/drawing/2014/main" id="{C99300E4-32E4-49A0-855A-20E173274C2B}"/>
              </a:ext>
            </a:extLst>
          </p:cNvPr>
          <p:cNvSpPr/>
          <p:nvPr/>
        </p:nvSpPr>
        <p:spPr>
          <a:xfrm>
            <a:off x="293400" y="1696667"/>
            <a:ext cx="243186" cy="249382"/>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19820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4DCA7A-CDAB-4D5B-AF9C-206CE9EAD531}"/>
              </a:ext>
            </a:extLst>
          </p:cNvPr>
          <p:cNvSpPr>
            <a:spLocks noGrp="1"/>
          </p:cNvSpPr>
          <p:nvPr>
            <p:ph type="title" idx="4294967295"/>
          </p:nvPr>
        </p:nvSpPr>
        <p:spPr>
          <a:xfrm>
            <a:off x="2686050" y="2002631"/>
            <a:ext cx="8389938" cy="2852737"/>
          </a:xfrm>
        </p:spPr>
        <p:txBody>
          <a:bodyPr/>
          <a:lstStyle/>
          <a:p>
            <a:r>
              <a:rPr lang="en-US" dirty="0">
                <a:solidFill>
                  <a:schemeClr val="bg1"/>
                </a:solidFill>
              </a:rPr>
              <a:t>Clock Domain Crossing</a:t>
            </a:r>
            <a:endParaRPr lang="en-GB" dirty="0">
              <a:solidFill>
                <a:schemeClr val="bg1"/>
              </a:solidFill>
            </a:endParaRPr>
          </a:p>
        </p:txBody>
      </p:sp>
    </p:spTree>
    <p:extLst>
      <p:ext uri="{BB962C8B-B14F-4D97-AF65-F5344CB8AC3E}">
        <p14:creationId xmlns:p14="http://schemas.microsoft.com/office/powerpoint/2010/main" val="4252188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D81E0B-EB31-4023-AB6A-522942159535}"/>
              </a:ext>
            </a:extLst>
          </p:cNvPr>
          <p:cNvSpPr>
            <a:spLocks noGrp="1"/>
          </p:cNvSpPr>
          <p:nvPr>
            <p:ph type="title"/>
          </p:nvPr>
        </p:nvSpPr>
        <p:spPr/>
        <p:txBody>
          <a:bodyPr/>
          <a:lstStyle/>
          <a:p>
            <a:r>
              <a:rPr lang="en-GB" dirty="0"/>
              <a:t>Clock Domain Crossing </a:t>
            </a:r>
          </a:p>
        </p:txBody>
      </p:sp>
      <p:sp>
        <p:nvSpPr>
          <p:cNvPr id="6" name="Content Placeholder 5">
            <a:extLst>
              <a:ext uri="{FF2B5EF4-FFF2-40B4-BE49-F238E27FC236}">
                <a16:creationId xmlns:a16="http://schemas.microsoft.com/office/drawing/2014/main" id="{8EFB3977-1E04-4D0F-8EFA-B6D835C8FE42}"/>
              </a:ext>
            </a:extLst>
          </p:cNvPr>
          <p:cNvSpPr>
            <a:spLocks noGrp="1"/>
          </p:cNvSpPr>
          <p:nvPr>
            <p:ph idx="1"/>
          </p:nvPr>
        </p:nvSpPr>
        <p:spPr>
          <a:xfrm>
            <a:off x="838200" y="1362104"/>
            <a:ext cx="10515600" cy="4855815"/>
          </a:xfrm>
        </p:spPr>
        <p:txBody>
          <a:bodyPr>
            <a:normAutofit lnSpcReduction="10000"/>
          </a:bodyPr>
          <a:lstStyle/>
          <a:p>
            <a:r>
              <a:rPr lang="en-GB" dirty="0"/>
              <a:t>Ideal solution uses one clock and the entire design is synchronous.  </a:t>
            </a:r>
          </a:p>
          <a:p>
            <a:r>
              <a:rPr lang="en-GB" dirty="0"/>
              <a:t>BUT!</a:t>
            </a:r>
          </a:p>
          <a:p>
            <a:endParaRPr lang="en-GB" dirty="0"/>
          </a:p>
          <a:p>
            <a:endParaRPr lang="en-GB" dirty="0"/>
          </a:p>
          <a:p>
            <a:endParaRPr lang="en-GB" dirty="0"/>
          </a:p>
          <a:p>
            <a:endParaRPr lang="en-GB" dirty="0"/>
          </a:p>
          <a:p>
            <a:endParaRPr lang="en-GB" dirty="0"/>
          </a:p>
          <a:p>
            <a:endParaRPr lang="en-GB" dirty="0"/>
          </a:p>
          <a:p>
            <a:r>
              <a:rPr lang="en-GB" dirty="0"/>
              <a:t>Modern devices have multiple clocks to address different clock domains e.g. ADC / DAC clocks, source synchronous interfaces. </a:t>
            </a:r>
          </a:p>
          <a:p>
            <a:r>
              <a:rPr lang="en-GB" dirty="0"/>
              <a:t>Brings with it the need to transfer data, and signals safely and reliability between the clock domains </a:t>
            </a:r>
          </a:p>
          <a:p>
            <a:pPr marL="0" indent="0">
              <a:buNone/>
            </a:pPr>
            <a:endParaRPr lang="en-GB" dirty="0"/>
          </a:p>
          <a:p>
            <a:endParaRPr lang="en-GB" dirty="0"/>
          </a:p>
        </p:txBody>
      </p:sp>
      <p:sp>
        <p:nvSpPr>
          <p:cNvPr id="4" name="Slide Number Placeholder 3">
            <a:extLst>
              <a:ext uri="{FF2B5EF4-FFF2-40B4-BE49-F238E27FC236}">
                <a16:creationId xmlns:a16="http://schemas.microsoft.com/office/drawing/2014/main" id="{615D77F8-8619-48AB-82CD-C84B056C55AF}"/>
              </a:ext>
            </a:extLst>
          </p:cNvPr>
          <p:cNvSpPr>
            <a:spLocks noGrp="1"/>
          </p:cNvSpPr>
          <p:nvPr>
            <p:ph type="sldNum" sz="quarter" idx="12"/>
          </p:nvPr>
        </p:nvSpPr>
        <p:spPr>
          <a:xfrm>
            <a:off x="838200" y="6372493"/>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07BBF5-AD54-425D-84C9-A11575229E1A}" type="slidenum">
              <a:rPr lang="en-US" smtClean="0"/>
              <a:pPr/>
              <a:t>31</a:t>
            </a:fld>
            <a:endParaRPr lang="en-US"/>
          </a:p>
        </p:txBody>
      </p:sp>
      <p:pic>
        <p:nvPicPr>
          <p:cNvPr id="7" name="Content Placeholder 5">
            <a:extLst>
              <a:ext uri="{FF2B5EF4-FFF2-40B4-BE49-F238E27FC236}">
                <a16:creationId xmlns:a16="http://schemas.microsoft.com/office/drawing/2014/main" id="{50A54046-3414-4503-81BC-1A6F8DC74233}"/>
              </a:ext>
            </a:extLst>
          </p:cNvPr>
          <p:cNvPicPr>
            <a:picLocks noChangeAspect="1"/>
          </p:cNvPicPr>
          <p:nvPr/>
        </p:nvPicPr>
        <p:blipFill>
          <a:blip r:embed="rId2"/>
          <a:stretch>
            <a:fillRect/>
          </a:stretch>
        </p:blipFill>
        <p:spPr>
          <a:xfrm>
            <a:off x="2690949" y="1845262"/>
            <a:ext cx="5524493" cy="2622351"/>
          </a:xfrm>
          <a:prstGeom prst="rect">
            <a:avLst/>
          </a:prstGeom>
        </p:spPr>
      </p:pic>
      <p:sp>
        <p:nvSpPr>
          <p:cNvPr id="8" name="Footer Placeholder 3">
            <a:extLst>
              <a:ext uri="{FF2B5EF4-FFF2-40B4-BE49-F238E27FC236}">
                <a16:creationId xmlns:a16="http://schemas.microsoft.com/office/drawing/2014/main" id="{A2A955C3-A20F-4784-84F9-E0CC521F853A}"/>
              </a:ext>
            </a:extLst>
          </p:cNvPr>
          <p:cNvSpPr>
            <a:spLocks noGrp="1"/>
          </p:cNvSpPr>
          <p:nvPr>
            <p:ph type="ftr" sz="quarter" idx="11"/>
          </p:nvPr>
        </p:nvSpPr>
        <p:spPr>
          <a:xfrm>
            <a:off x="4038600" y="6317268"/>
            <a:ext cx="4114800" cy="365125"/>
          </a:xfrm>
        </p:spPr>
        <p:txBody>
          <a:bodyPr/>
          <a:lstStyle/>
          <a:p>
            <a:r>
              <a:rPr lang="en-US" dirty="0"/>
              <a:t>© Adiuvo Engineering and Training, Ltd. 2020</a:t>
            </a:r>
          </a:p>
        </p:txBody>
      </p:sp>
    </p:spTree>
    <p:extLst>
      <p:ext uri="{BB962C8B-B14F-4D97-AF65-F5344CB8AC3E}">
        <p14:creationId xmlns:p14="http://schemas.microsoft.com/office/powerpoint/2010/main" val="2353375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8AD97F-02A8-45EA-B76D-E6FEEBB37599}"/>
              </a:ext>
            </a:extLst>
          </p:cNvPr>
          <p:cNvSpPr>
            <a:spLocks noGrp="1"/>
          </p:cNvSpPr>
          <p:nvPr>
            <p:ph type="title"/>
          </p:nvPr>
        </p:nvSpPr>
        <p:spPr/>
        <p:txBody>
          <a:bodyPr/>
          <a:lstStyle/>
          <a:p>
            <a:r>
              <a:rPr lang="en-GB" dirty="0"/>
              <a:t>Metastability </a:t>
            </a:r>
          </a:p>
        </p:txBody>
      </p:sp>
      <p:sp>
        <p:nvSpPr>
          <p:cNvPr id="6" name="Content Placeholder 5">
            <a:extLst>
              <a:ext uri="{FF2B5EF4-FFF2-40B4-BE49-F238E27FC236}">
                <a16:creationId xmlns:a16="http://schemas.microsoft.com/office/drawing/2014/main" id="{D7112710-3720-4DFA-89DC-3F2B2C99D52F}"/>
              </a:ext>
            </a:extLst>
          </p:cNvPr>
          <p:cNvSpPr>
            <a:spLocks noGrp="1"/>
          </p:cNvSpPr>
          <p:nvPr>
            <p:ph idx="1"/>
          </p:nvPr>
        </p:nvSpPr>
        <p:spPr>
          <a:xfrm>
            <a:off x="838200" y="1407614"/>
            <a:ext cx="10515600" cy="4351338"/>
          </a:xfrm>
        </p:spPr>
        <p:txBody>
          <a:bodyPr/>
          <a:lstStyle/>
          <a:p>
            <a:pPr>
              <a:lnSpc>
                <a:spcPct val="150000"/>
              </a:lnSpc>
            </a:pPr>
            <a:r>
              <a:rPr lang="en-GB" dirty="0"/>
              <a:t>One issue which can arise with incorrect domain crossing is metastability </a:t>
            </a:r>
          </a:p>
          <a:p>
            <a:pPr>
              <a:lnSpc>
                <a:spcPct val="150000"/>
              </a:lnSpc>
            </a:pPr>
            <a:r>
              <a:rPr lang="en-GB" dirty="0"/>
              <a:t>This can lead to corruption of data or incorrect behaviour </a:t>
            </a:r>
          </a:p>
          <a:p>
            <a:pPr>
              <a:lnSpc>
                <a:spcPct val="150000"/>
              </a:lnSpc>
            </a:pPr>
            <a:r>
              <a:rPr lang="en-GB" dirty="0"/>
              <a:t>Occurs when a flip flops set up or hold time is violated </a:t>
            </a:r>
          </a:p>
          <a:p>
            <a:endParaRPr lang="en-GB" dirty="0"/>
          </a:p>
        </p:txBody>
      </p:sp>
      <p:sp>
        <p:nvSpPr>
          <p:cNvPr id="4" name="Slide Number Placeholder 3">
            <a:extLst>
              <a:ext uri="{FF2B5EF4-FFF2-40B4-BE49-F238E27FC236}">
                <a16:creationId xmlns:a16="http://schemas.microsoft.com/office/drawing/2014/main" id="{B59C5ADE-24B4-49A9-BA81-C969CEB59720}"/>
              </a:ext>
            </a:extLst>
          </p:cNvPr>
          <p:cNvSpPr>
            <a:spLocks noGrp="1"/>
          </p:cNvSpPr>
          <p:nvPr>
            <p:ph type="sldNum" sz="quarter" idx="12"/>
          </p:nvPr>
        </p:nvSpPr>
        <p:spPr>
          <a:xfrm>
            <a:off x="838200" y="6372493"/>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07BBF5-AD54-425D-84C9-A11575229E1A}" type="slidenum">
              <a:rPr lang="en-US" smtClean="0"/>
              <a:pPr/>
              <a:t>32</a:t>
            </a:fld>
            <a:endParaRPr lang="en-US"/>
          </a:p>
        </p:txBody>
      </p:sp>
      <p:sp>
        <p:nvSpPr>
          <p:cNvPr id="8" name="Footer Placeholder 3">
            <a:extLst>
              <a:ext uri="{FF2B5EF4-FFF2-40B4-BE49-F238E27FC236}">
                <a16:creationId xmlns:a16="http://schemas.microsoft.com/office/drawing/2014/main" id="{30FE3994-D4B5-4DE0-95F5-B8DB15108331}"/>
              </a:ext>
            </a:extLst>
          </p:cNvPr>
          <p:cNvSpPr>
            <a:spLocks noGrp="1"/>
          </p:cNvSpPr>
          <p:nvPr>
            <p:ph type="ftr" sz="quarter" idx="11"/>
          </p:nvPr>
        </p:nvSpPr>
        <p:spPr>
          <a:xfrm>
            <a:off x="4038600" y="6317268"/>
            <a:ext cx="4114800" cy="365125"/>
          </a:xfrm>
        </p:spPr>
        <p:txBody>
          <a:bodyPr/>
          <a:lstStyle/>
          <a:p>
            <a:r>
              <a:rPr lang="en-US" dirty="0"/>
              <a:t>© Adiuvo Engineering and Training, Ltd. 2020</a:t>
            </a:r>
          </a:p>
        </p:txBody>
      </p:sp>
    </p:spTree>
    <p:extLst>
      <p:ext uri="{BB962C8B-B14F-4D97-AF65-F5344CB8AC3E}">
        <p14:creationId xmlns:p14="http://schemas.microsoft.com/office/powerpoint/2010/main" val="3801799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0A0DB-9069-4F7E-A07F-B3328E4DBCD3}"/>
              </a:ext>
            </a:extLst>
          </p:cNvPr>
          <p:cNvSpPr>
            <a:spLocks noGrp="1"/>
          </p:cNvSpPr>
          <p:nvPr>
            <p:ph type="title"/>
          </p:nvPr>
        </p:nvSpPr>
        <p:spPr/>
        <p:txBody>
          <a:bodyPr/>
          <a:lstStyle/>
          <a:p>
            <a:r>
              <a:rPr lang="en-GB" dirty="0"/>
              <a:t>Metastability </a:t>
            </a:r>
          </a:p>
        </p:txBody>
      </p:sp>
      <p:sp>
        <p:nvSpPr>
          <p:cNvPr id="4" name="Slide Number Placeholder 3">
            <a:extLst>
              <a:ext uri="{FF2B5EF4-FFF2-40B4-BE49-F238E27FC236}">
                <a16:creationId xmlns:a16="http://schemas.microsoft.com/office/drawing/2014/main" id="{96DFDF0E-FEC1-4E0A-ACA2-5B7E97336445}"/>
              </a:ext>
            </a:extLst>
          </p:cNvPr>
          <p:cNvSpPr>
            <a:spLocks noGrp="1"/>
          </p:cNvSpPr>
          <p:nvPr>
            <p:ph type="sldNum" sz="quarter" idx="12"/>
          </p:nvPr>
        </p:nvSpPr>
        <p:spPr>
          <a:xfrm>
            <a:off x="838200" y="6372493"/>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07BBF5-AD54-425D-84C9-A11575229E1A}" type="slidenum">
              <a:rPr lang="en-US" smtClean="0"/>
              <a:pPr/>
              <a:t>33</a:t>
            </a:fld>
            <a:endParaRPr lang="en-US"/>
          </a:p>
        </p:txBody>
      </p:sp>
      <p:pic>
        <p:nvPicPr>
          <p:cNvPr id="5" name="Picture 2" descr="issue2_2">
            <a:extLst>
              <a:ext uri="{FF2B5EF4-FFF2-40B4-BE49-F238E27FC236}">
                <a16:creationId xmlns:a16="http://schemas.microsoft.com/office/drawing/2014/main" id="{27B86D19-2C04-4E79-AB7E-B8CA304E5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8471" y="2418282"/>
            <a:ext cx="379095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adiuvoengineering.com/wp-content/uploads/2015/01/162108_837667.gif">
            <a:extLst>
              <a:ext uri="{FF2B5EF4-FFF2-40B4-BE49-F238E27FC236}">
                <a16:creationId xmlns:a16="http://schemas.microsoft.com/office/drawing/2014/main" id="{8C278285-3B22-41DB-9B58-7C4D57805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5817" y="1465037"/>
            <a:ext cx="3487772" cy="469655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a:extLst>
              <a:ext uri="{FF2B5EF4-FFF2-40B4-BE49-F238E27FC236}">
                <a16:creationId xmlns:a16="http://schemas.microsoft.com/office/drawing/2014/main" id="{2285CB9C-B9CD-473B-A6A8-C45E87B8BBD8}"/>
              </a:ext>
            </a:extLst>
          </p:cNvPr>
          <p:cNvSpPr>
            <a:spLocks noGrp="1"/>
          </p:cNvSpPr>
          <p:nvPr>
            <p:ph type="ftr" sz="quarter" idx="11"/>
          </p:nvPr>
        </p:nvSpPr>
        <p:spPr>
          <a:xfrm>
            <a:off x="4038600" y="6317268"/>
            <a:ext cx="4114800" cy="365125"/>
          </a:xfrm>
        </p:spPr>
        <p:txBody>
          <a:bodyPr/>
          <a:lstStyle/>
          <a:p>
            <a:r>
              <a:rPr lang="en-US" dirty="0"/>
              <a:t>© Adiuvo Engineering and Training, Ltd. 2020</a:t>
            </a:r>
          </a:p>
        </p:txBody>
      </p:sp>
    </p:spTree>
    <p:extLst>
      <p:ext uri="{BB962C8B-B14F-4D97-AF65-F5344CB8AC3E}">
        <p14:creationId xmlns:p14="http://schemas.microsoft.com/office/powerpoint/2010/main" val="3266594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F332-9BF2-412C-B1E7-8C7D92CA9B7E}"/>
              </a:ext>
            </a:extLst>
          </p:cNvPr>
          <p:cNvSpPr>
            <a:spLocks noGrp="1"/>
          </p:cNvSpPr>
          <p:nvPr>
            <p:ph type="title"/>
          </p:nvPr>
        </p:nvSpPr>
        <p:spPr/>
        <p:txBody>
          <a:bodyPr/>
          <a:lstStyle/>
          <a:p>
            <a:r>
              <a:rPr lang="en-GB" dirty="0"/>
              <a:t>Clock Domain Crossing	</a:t>
            </a:r>
          </a:p>
        </p:txBody>
      </p:sp>
      <p:sp>
        <p:nvSpPr>
          <p:cNvPr id="3" name="Content Placeholder 2">
            <a:extLst>
              <a:ext uri="{FF2B5EF4-FFF2-40B4-BE49-F238E27FC236}">
                <a16:creationId xmlns:a16="http://schemas.microsoft.com/office/drawing/2014/main" id="{BFDAAC02-F2E7-4F0E-AF80-665B5BAEA257}"/>
              </a:ext>
            </a:extLst>
          </p:cNvPr>
          <p:cNvSpPr>
            <a:spLocks noGrp="1"/>
          </p:cNvSpPr>
          <p:nvPr>
            <p:ph idx="1"/>
          </p:nvPr>
        </p:nvSpPr>
        <p:spPr>
          <a:xfrm>
            <a:off x="838200" y="1471061"/>
            <a:ext cx="10515600" cy="4825235"/>
          </a:xfrm>
        </p:spPr>
        <p:txBody>
          <a:bodyPr>
            <a:normAutofit fontScale="85000" lnSpcReduction="20000"/>
          </a:bodyPr>
          <a:lstStyle/>
          <a:p>
            <a:pPr marL="0" indent="0">
              <a:lnSpc>
                <a:spcPct val="150000"/>
              </a:lnSpc>
              <a:buNone/>
            </a:pPr>
            <a:r>
              <a:rPr lang="en-GB" dirty="0"/>
              <a:t>Several Techniques which can be used depending upon what needs to be transferred </a:t>
            </a:r>
          </a:p>
          <a:p>
            <a:pPr marL="342900" indent="-342900">
              <a:lnSpc>
                <a:spcPct val="150000"/>
              </a:lnSpc>
              <a:buFont typeface="Arial" panose="020B0604020202020204" pitchFamily="34" charset="0"/>
              <a:buChar char="•"/>
            </a:pPr>
            <a:r>
              <a:rPr lang="en-GB" dirty="0"/>
              <a:t>Two stage synchroniser – Ideal for single bit data</a:t>
            </a:r>
          </a:p>
          <a:p>
            <a:pPr marL="342900" indent="-342900">
              <a:lnSpc>
                <a:spcPct val="150000"/>
              </a:lnSpc>
              <a:buFont typeface="Arial" panose="020B0604020202020204" pitchFamily="34" charset="0"/>
              <a:buChar char="•"/>
            </a:pPr>
            <a:r>
              <a:rPr lang="en-GB" dirty="0"/>
              <a:t>Grey Code Synchroniser – Encodes data bus in grey code and transfer between domains – Ideal for counters as input to be converted to grey code can only decrement / increment by one from previous value </a:t>
            </a:r>
          </a:p>
          <a:p>
            <a:pPr marL="342900" indent="-342900">
              <a:lnSpc>
                <a:spcPct val="150000"/>
              </a:lnSpc>
              <a:buFont typeface="Arial" panose="020B0604020202020204" pitchFamily="34" charset="0"/>
              <a:buChar char="•"/>
            </a:pPr>
            <a:r>
              <a:rPr lang="en-GB" dirty="0"/>
              <a:t>Hand shake synchroniser – Transfers data bus between two clock domains using handshake signals </a:t>
            </a:r>
          </a:p>
          <a:p>
            <a:pPr marL="342900" indent="-342900">
              <a:lnSpc>
                <a:spcPct val="150000"/>
              </a:lnSpc>
              <a:buFont typeface="Arial" panose="020B0604020202020204" pitchFamily="34" charset="0"/>
              <a:buChar char="•"/>
            </a:pPr>
            <a:r>
              <a:rPr lang="en-GB" dirty="0"/>
              <a:t>Pulse synchroniser – transfer pulse from one clock domain to another </a:t>
            </a:r>
          </a:p>
          <a:p>
            <a:pPr marL="342900" indent="-342900">
              <a:lnSpc>
                <a:spcPct val="150000"/>
              </a:lnSpc>
              <a:buFont typeface="Arial" panose="020B0604020202020204" pitchFamily="34" charset="0"/>
              <a:buChar char="•"/>
            </a:pPr>
            <a:r>
              <a:rPr lang="en-GB" dirty="0"/>
              <a:t>Asynchronous FIFO – transfers data from one domain to another, useful for high throughput / burst transfers </a:t>
            </a:r>
          </a:p>
        </p:txBody>
      </p:sp>
      <p:sp>
        <p:nvSpPr>
          <p:cNvPr id="4" name="Slide Number Placeholder 3">
            <a:extLst>
              <a:ext uri="{FF2B5EF4-FFF2-40B4-BE49-F238E27FC236}">
                <a16:creationId xmlns:a16="http://schemas.microsoft.com/office/drawing/2014/main" id="{2A578C53-0FF3-49A8-8698-41C9EA72FFEE}"/>
              </a:ext>
            </a:extLst>
          </p:cNvPr>
          <p:cNvSpPr>
            <a:spLocks noGrp="1"/>
          </p:cNvSpPr>
          <p:nvPr>
            <p:ph type="sldNum" sz="quarter" idx="12"/>
          </p:nvPr>
        </p:nvSpPr>
        <p:spPr>
          <a:xfrm>
            <a:off x="838200" y="6372493"/>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07BBF5-AD54-425D-84C9-A11575229E1A}" type="slidenum">
              <a:rPr lang="en-US" smtClean="0"/>
              <a:pPr/>
              <a:t>34</a:t>
            </a:fld>
            <a:endParaRPr lang="en-US"/>
          </a:p>
        </p:txBody>
      </p:sp>
      <p:sp>
        <p:nvSpPr>
          <p:cNvPr id="5" name="Footer Placeholder 3">
            <a:extLst>
              <a:ext uri="{FF2B5EF4-FFF2-40B4-BE49-F238E27FC236}">
                <a16:creationId xmlns:a16="http://schemas.microsoft.com/office/drawing/2014/main" id="{66534783-AFD1-48CE-A7AE-37EA8982E835}"/>
              </a:ext>
            </a:extLst>
          </p:cNvPr>
          <p:cNvSpPr>
            <a:spLocks noGrp="1"/>
          </p:cNvSpPr>
          <p:nvPr>
            <p:ph type="ftr" sz="quarter" idx="11"/>
          </p:nvPr>
        </p:nvSpPr>
        <p:spPr>
          <a:xfrm>
            <a:off x="4038600" y="6317268"/>
            <a:ext cx="4114800" cy="365125"/>
          </a:xfrm>
        </p:spPr>
        <p:txBody>
          <a:bodyPr/>
          <a:lstStyle/>
          <a:p>
            <a:r>
              <a:rPr lang="en-US" dirty="0"/>
              <a:t>© Adiuvo Engineering and Training, Ltd. 2020</a:t>
            </a:r>
          </a:p>
        </p:txBody>
      </p:sp>
    </p:spTree>
    <p:extLst>
      <p:ext uri="{BB962C8B-B14F-4D97-AF65-F5344CB8AC3E}">
        <p14:creationId xmlns:p14="http://schemas.microsoft.com/office/powerpoint/2010/main" val="1037246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D0B2-F290-48AA-9DB1-8F6BBDF0378B}"/>
              </a:ext>
            </a:extLst>
          </p:cNvPr>
          <p:cNvSpPr>
            <a:spLocks noGrp="1"/>
          </p:cNvSpPr>
          <p:nvPr>
            <p:ph type="title"/>
          </p:nvPr>
        </p:nvSpPr>
        <p:spPr/>
        <p:txBody>
          <a:bodyPr/>
          <a:lstStyle/>
          <a:p>
            <a:r>
              <a:rPr lang="en-GB" dirty="0"/>
              <a:t>Clock Domain Crossing</a:t>
            </a:r>
          </a:p>
        </p:txBody>
      </p:sp>
      <p:sp>
        <p:nvSpPr>
          <p:cNvPr id="3" name="Content Placeholder 2">
            <a:extLst>
              <a:ext uri="{FF2B5EF4-FFF2-40B4-BE49-F238E27FC236}">
                <a16:creationId xmlns:a16="http://schemas.microsoft.com/office/drawing/2014/main" id="{F02B8D21-AFA9-48E0-86BF-D5262692653C}"/>
              </a:ext>
            </a:extLst>
          </p:cNvPr>
          <p:cNvSpPr>
            <a:spLocks noGrp="1"/>
          </p:cNvSpPr>
          <p:nvPr>
            <p:ph idx="1"/>
          </p:nvPr>
        </p:nvSpPr>
        <p:spPr>
          <a:xfrm>
            <a:off x="768531" y="1564368"/>
            <a:ext cx="10515600" cy="4351338"/>
          </a:xfrm>
        </p:spPr>
        <p:txBody>
          <a:bodyPr/>
          <a:lstStyle/>
          <a:p>
            <a:r>
              <a:rPr lang="en-GB" dirty="0"/>
              <a:t>To support reset functionality across clock domains we may need the following synchronisers structures. </a:t>
            </a:r>
          </a:p>
          <a:p>
            <a:endParaRPr lang="en-GB" dirty="0"/>
          </a:p>
          <a:p>
            <a:pPr lvl="1"/>
            <a:r>
              <a:rPr lang="en-GB" dirty="0"/>
              <a:t>Asynchronous Reset Synchroniser – enables asynchronous assertion and synchronous de-assertion.</a:t>
            </a:r>
          </a:p>
          <a:p>
            <a:pPr lvl="1"/>
            <a:endParaRPr lang="en-GB" dirty="0"/>
          </a:p>
          <a:p>
            <a:pPr lvl="1"/>
            <a:r>
              <a:rPr lang="en-GB" dirty="0"/>
              <a:t>Synchronous Reset Synchroniser – synchronises a synchronous reset to another clock domain.</a:t>
            </a:r>
          </a:p>
          <a:p>
            <a:pPr lvl="1"/>
            <a:endParaRPr lang="en-GB" dirty="0"/>
          </a:p>
          <a:p>
            <a:pPr lvl="1"/>
            <a:endParaRPr lang="en-GB" dirty="0"/>
          </a:p>
        </p:txBody>
      </p:sp>
      <p:sp>
        <p:nvSpPr>
          <p:cNvPr id="4" name="Slide Number Placeholder 3">
            <a:extLst>
              <a:ext uri="{FF2B5EF4-FFF2-40B4-BE49-F238E27FC236}">
                <a16:creationId xmlns:a16="http://schemas.microsoft.com/office/drawing/2014/main" id="{8E0B3260-522D-4C6A-882F-B6F762A79D1C}"/>
              </a:ext>
            </a:extLst>
          </p:cNvPr>
          <p:cNvSpPr>
            <a:spLocks noGrp="1"/>
          </p:cNvSpPr>
          <p:nvPr>
            <p:ph type="sldNum" sz="quarter" idx="12"/>
          </p:nvPr>
        </p:nvSpPr>
        <p:spPr>
          <a:xfrm>
            <a:off x="838200" y="6372493"/>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07BBF5-AD54-425D-84C9-A11575229E1A}" type="slidenum">
              <a:rPr lang="en-US" smtClean="0"/>
              <a:pPr/>
              <a:t>35</a:t>
            </a:fld>
            <a:endParaRPr lang="en-US"/>
          </a:p>
        </p:txBody>
      </p:sp>
      <p:sp>
        <p:nvSpPr>
          <p:cNvPr id="5" name="Footer Placeholder 3">
            <a:extLst>
              <a:ext uri="{FF2B5EF4-FFF2-40B4-BE49-F238E27FC236}">
                <a16:creationId xmlns:a16="http://schemas.microsoft.com/office/drawing/2014/main" id="{5A613827-9C17-4DB6-9A40-923667C5E727}"/>
              </a:ext>
            </a:extLst>
          </p:cNvPr>
          <p:cNvSpPr>
            <a:spLocks noGrp="1"/>
          </p:cNvSpPr>
          <p:nvPr>
            <p:ph type="ftr" sz="quarter" idx="11"/>
          </p:nvPr>
        </p:nvSpPr>
        <p:spPr>
          <a:xfrm>
            <a:off x="4038600" y="6317268"/>
            <a:ext cx="4114800" cy="365125"/>
          </a:xfrm>
        </p:spPr>
        <p:txBody>
          <a:bodyPr/>
          <a:lstStyle/>
          <a:p>
            <a:r>
              <a:rPr lang="en-US" dirty="0"/>
              <a:t>© Adiuvo Engineering and Training, Ltd. 2020</a:t>
            </a:r>
          </a:p>
        </p:txBody>
      </p:sp>
    </p:spTree>
    <p:extLst>
      <p:ext uri="{BB962C8B-B14F-4D97-AF65-F5344CB8AC3E}">
        <p14:creationId xmlns:p14="http://schemas.microsoft.com/office/powerpoint/2010/main" val="2326832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4FD85-E893-4442-9DCE-84F16841725D}"/>
              </a:ext>
            </a:extLst>
          </p:cNvPr>
          <p:cNvSpPr>
            <a:spLocks noGrp="1"/>
          </p:cNvSpPr>
          <p:nvPr>
            <p:ph type="title"/>
          </p:nvPr>
        </p:nvSpPr>
        <p:spPr/>
        <p:txBody>
          <a:bodyPr/>
          <a:lstStyle/>
          <a:p>
            <a:r>
              <a:rPr lang="en-GB" dirty="0"/>
              <a:t>How many synchronisers do I need ?</a:t>
            </a:r>
          </a:p>
        </p:txBody>
      </p:sp>
      <p:sp>
        <p:nvSpPr>
          <p:cNvPr id="3" name="Content Placeholder 2">
            <a:extLst>
              <a:ext uri="{FF2B5EF4-FFF2-40B4-BE49-F238E27FC236}">
                <a16:creationId xmlns:a16="http://schemas.microsoft.com/office/drawing/2014/main" id="{83791EBF-EFE5-41DC-AC71-DA5954AC3DB8}"/>
              </a:ext>
            </a:extLst>
          </p:cNvPr>
          <p:cNvSpPr>
            <a:spLocks noGrp="1"/>
          </p:cNvSpPr>
          <p:nvPr>
            <p:ph idx="1"/>
          </p:nvPr>
        </p:nvSpPr>
        <p:spPr>
          <a:xfrm>
            <a:off x="827314" y="1825624"/>
            <a:ext cx="10406743" cy="1473995"/>
          </a:xfrm>
        </p:spPr>
        <p:txBody>
          <a:bodyPr/>
          <a:lstStyle/>
          <a:p>
            <a:pPr marL="0" indent="0">
              <a:buNone/>
            </a:pPr>
            <a:r>
              <a:rPr lang="en-GB" dirty="0"/>
              <a:t>Standard two stage synchroniser assumes the first flip flop, will recover from metastability before the signal is clocked into the second flip flop. </a:t>
            </a:r>
          </a:p>
          <a:p>
            <a:pPr marL="0" indent="0">
              <a:buNone/>
            </a:pPr>
            <a:r>
              <a:rPr lang="en-GB" dirty="0"/>
              <a:t>How do we know this is the case and what if we need more stages </a:t>
            </a:r>
          </a:p>
        </p:txBody>
      </p:sp>
      <p:sp>
        <p:nvSpPr>
          <p:cNvPr id="4" name="Slide Number Placeholder 3">
            <a:extLst>
              <a:ext uri="{FF2B5EF4-FFF2-40B4-BE49-F238E27FC236}">
                <a16:creationId xmlns:a16="http://schemas.microsoft.com/office/drawing/2014/main" id="{C199586D-6F22-4B9E-82DD-3A3DC075C02D}"/>
              </a:ext>
            </a:extLst>
          </p:cNvPr>
          <p:cNvSpPr>
            <a:spLocks noGrp="1"/>
          </p:cNvSpPr>
          <p:nvPr>
            <p:ph type="sldNum" sz="quarter" idx="12"/>
          </p:nvPr>
        </p:nvSpPr>
        <p:spPr>
          <a:xfrm>
            <a:off x="838200" y="6372493"/>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07BBF5-AD54-425D-84C9-A11575229E1A}" type="slidenum">
              <a:rPr lang="en-US" smtClean="0"/>
              <a:pPr/>
              <a:t>36</a:t>
            </a:fld>
            <a:endParaRPr lang="en-US"/>
          </a:p>
        </p:txBody>
      </p:sp>
      <p:pic>
        <p:nvPicPr>
          <p:cNvPr id="2052" name="Picture 4" descr="http://adiuvoengineering.com/wp-content/uploads/2015/01/113247_180319.gif">
            <a:extLst>
              <a:ext uri="{FF2B5EF4-FFF2-40B4-BE49-F238E27FC236}">
                <a16:creationId xmlns:a16="http://schemas.microsoft.com/office/drawing/2014/main" id="{5C2DE49F-2FE4-4877-AFBF-4AF7F52B3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222" y="4079081"/>
            <a:ext cx="3552825" cy="8858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adiuvoengineering.com/wp-content/uploads/2015/01/113252_843811.gif">
            <a:extLst>
              <a:ext uri="{FF2B5EF4-FFF2-40B4-BE49-F238E27FC236}">
                <a16:creationId xmlns:a16="http://schemas.microsoft.com/office/drawing/2014/main" id="{DE8B3F93-F9D9-4A88-B38A-1CE2A8C11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8294" y="3358806"/>
            <a:ext cx="4572000" cy="3038475"/>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a:extLst>
              <a:ext uri="{FF2B5EF4-FFF2-40B4-BE49-F238E27FC236}">
                <a16:creationId xmlns:a16="http://schemas.microsoft.com/office/drawing/2014/main" id="{3F36335D-A056-416A-B772-22455B930F87}"/>
              </a:ext>
            </a:extLst>
          </p:cNvPr>
          <p:cNvSpPr>
            <a:spLocks noGrp="1"/>
          </p:cNvSpPr>
          <p:nvPr>
            <p:ph type="ftr" sz="quarter" idx="11"/>
          </p:nvPr>
        </p:nvSpPr>
        <p:spPr>
          <a:xfrm>
            <a:off x="4038600" y="6317268"/>
            <a:ext cx="4114800" cy="365125"/>
          </a:xfrm>
        </p:spPr>
        <p:txBody>
          <a:bodyPr/>
          <a:lstStyle/>
          <a:p>
            <a:r>
              <a:rPr lang="en-US" dirty="0"/>
              <a:t>© Adiuvo Engineering and Training, Ltd. 2020</a:t>
            </a:r>
          </a:p>
        </p:txBody>
      </p:sp>
    </p:spTree>
    <p:extLst>
      <p:ext uri="{BB962C8B-B14F-4D97-AF65-F5344CB8AC3E}">
        <p14:creationId xmlns:p14="http://schemas.microsoft.com/office/powerpoint/2010/main" val="1192268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0E3A-E1DD-46EB-80E2-CC3E10E2A20A}"/>
              </a:ext>
            </a:extLst>
          </p:cNvPr>
          <p:cNvSpPr>
            <a:spLocks noGrp="1"/>
          </p:cNvSpPr>
          <p:nvPr>
            <p:ph type="title"/>
          </p:nvPr>
        </p:nvSpPr>
        <p:spPr/>
        <p:txBody>
          <a:bodyPr/>
          <a:lstStyle/>
          <a:p>
            <a:r>
              <a:rPr lang="en-GB" dirty="0"/>
              <a:t>CDC in Xilinx </a:t>
            </a:r>
          </a:p>
        </p:txBody>
      </p:sp>
      <p:sp>
        <p:nvSpPr>
          <p:cNvPr id="3" name="Content Placeholder 2">
            <a:extLst>
              <a:ext uri="{FF2B5EF4-FFF2-40B4-BE49-F238E27FC236}">
                <a16:creationId xmlns:a16="http://schemas.microsoft.com/office/drawing/2014/main" id="{5ED6AEFB-E3D6-4373-AF16-7F96219583E3}"/>
              </a:ext>
            </a:extLst>
          </p:cNvPr>
          <p:cNvSpPr>
            <a:spLocks noGrp="1"/>
          </p:cNvSpPr>
          <p:nvPr>
            <p:ph idx="1"/>
          </p:nvPr>
        </p:nvSpPr>
        <p:spPr>
          <a:xfrm>
            <a:off x="838200" y="1485058"/>
            <a:ext cx="10515600" cy="1943942"/>
          </a:xfrm>
        </p:spPr>
        <p:txBody>
          <a:bodyPr>
            <a:normAutofit fontScale="92500" lnSpcReduction="10000"/>
          </a:bodyPr>
          <a:lstStyle/>
          <a:p>
            <a:r>
              <a:rPr lang="en-GB" dirty="0"/>
              <a:t>Xilinx Parameterised Macros (XPM) – provide CDC structures </a:t>
            </a:r>
          </a:p>
          <a:p>
            <a:r>
              <a:rPr lang="en-GB" dirty="0"/>
              <a:t>Use registers optimised for CDC in the fabric </a:t>
            </a:r>
          </a:p>
          <a:p>
            <a:pPr lvl="1"/>
            <a:r>
              <a:rPr lang="en-GB" dirty="0"/>
              <a:t>Registers located close together and have small set up and hold windows</a:t>
            </a:r>
          </a:p>
          <a:p>
            <a:r>
              <a:rPr lang="en-GB" dirty="0"/>
              <a:t>Described within UG953 Libraries Guide </a:t>
            </a:r>
          </a:p>
          <a:p>
            <a:r>
              <a:rPr lang="en-GB" dirty="0"/>
              <a:t>Described within UG 974 UltraScale Architecture Libraries </a:t>
            </a:r>
          </a:p>
          <a:p>
            <a:endParaRPr lang="en-GB" dirty="0"/>
          </a:p>
        </p:txBody>
      </p:sp>
      <p:sp>
        <p:nvSpPr>
          <p:cNvPr id="4" name="Slide Number Placeholder 3">
            <a:extLst>
              <a:ext uri="{FF2B5EF4-FFF2-40B4-BE49-F238E27FC236}">
                <a16:creationId xmlns:a16="http://schemas.microsoft.com/office/drawing/2014/main" id="{C22E24AA-0B0F-4818-8C0F-E061B570162E}"/>
              </a:ext>
            </a:extLst>
          </p:cNvPr>
          <p:cNvSpPr>
            <a:spLocks noGrp="1"/>
          </p:cNvSpPr>
          <p:nvPr>
            <p:ph type="sldNum" sz="quarter" idx="12"/>
          </p:nvPr>
        </p:nvSpPr>
        <p:spPr>
          <a:xfrm>
            <a:off x="838200" y="6372493"/>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07BBF5-AD54-425D-84C9-A11575229E1A}" type="slidenum">
              <a:rPr lang="en-US" smtClean="0"/>
              <a:pPr/>
              <a:t>37</a:t>
            </a:fld>
            <a:endParaRPr lang="en-US"/>
          </a:p>
        </p:txBody>
      </p:sp>
      <p:pic>
        <p:nvPicPr>
          <p:cNvPr id="5" name="Picture 4">
            <a:extLst>
              <a:ext uri="{FF2B5EF4-FFF2-40B4-BE49-F238E27FC236}">
                <a16:creationId xmlns:a16="http://schemas.microsoft.com/office/drawing/2014/main" id="{1022FC85-A5E7-4383-80E9-5365206302A2}"/>
              </a:ext>
            </a:extLst>
          </p:cNvPr>
          <p:cNvPicPr/>
          <p:nvPr/>
        </p:nvPicPr>
        <p:blipFill>
          <a:blip r:embed="rId2"/>
          <a:stretch>
            <a:fillRect/>
          </a:stretch>
        </p:blipFill>
        <p:spPr>
          <a:xfrm>
            <a:off x="715644" y="3769566"/>
            <a:ext cx="10638155" cy="2230017"/>
          </a:xfrm>
          <a:prstGeom prst="rect">
            <a:avLst/>
          </a:prstGeom>
        </p:spPr>
      </p:pic>
      <p:sp>
        <p:nvSpPr>
          <p:cNvPr id="6" name="Footer Placeholder 3">
            <a:extLst>
              <a:ext uri="{FF2B5EF4-FFF2-40B4-BE49-F238E27FC236}">
                <a16:creationId xmlns:a16="http://schemas.microsoft.com/office/drawing/2014/main" id="{ADDF0E6F-41B9-4029-88AC-C8F694746652}"/>
              </a:ext>
            </a:extLst>
          </p:cNvPr>
          <p:cNvSpPr>
            <a:spLocks noGrp="1"/>
          </p:cNvSpPr>
          <p:nvPr>
            <p:ph type="ftr" sz="quarter" idx="11"/>
          </p:nvPr>
        </p:nvSpPr>
        <p:spPr>
          <a:xfrm>
            <a:off x="4038600" y="6317268"/>
            <a:ext cx="4114800" cy="365125"/>
          </a:xfrm>
        </p:spPr>
        <p:txBody>
          <a:bodyPr/>
          <a:lstStyle/>
          <a:p>
            <a:r>
              <a:rPr lang="en-US" dirty="0"/>
              <a:t>© Adiuvo Engineering and Training, Ltd. 2020</a:t>
            </a:r>
          </a:p>
        </p:txBody>
      </p:sp>
    </p:spTree>
    <p:extLst>
      <p:ext uri="{BB962C8B-B14F-4D97-AF65-F5344CB8AC3E}">
        <p14:creationId xmlns:p14="http://schemas.microsoft.com/office/powerpoint/2010/main" val="1713273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71906-BE9C-4ABA-B80C-ED62E6830BAC}"/>
              </a:ext>
            </a:extLst>
          </p:cNvPr>
          <p:cNvSpPr>
            <a:spLocks noGrp="1"/>
          </p:cNvSpPr>
          <p:nvPr>
            <p:ph type="title"/>
          </p:nvPr>
        </p:nvSpPr>
        <p:spPr/>
        <p:txBody>
          <a:bodyPr/>
          <a:lstStyle/>
          <a:p>
            <a:r>
              <a:rPr lang="en-GB" dirty="0"/>
              <a:t>CDC Design Analysis tools </a:t>
            </a:r>
          </a:p>
        </p:txBody>
      </p:sp>
      <p:sp>
        <p:nvSpPr>
          <p:cNvPr id="3" name="Content Placeholder 2">
            <a:extLst>
              <a:ext uri="{FF2B5EF4-FFF2-40B4-BE49-F238E27FC236}">
                <a16:creationId xmlns:a16="http://schemas.microsoft.com/office/drawing/2014/main" id="{F7C2DF66-577B-4E0B-B341-922DB1C05A7D}"/>
              </a:ext>
            </a:extLst>
          </p:cNvPr>
          <p:cNvSpPr>
            <a:spLocks noGrp="1"/>
          </p:cNvSpPr>
          <p:nvPr>
            <p:ph idx="1"/>
          </p:nvPr>
        </p:nvSpPr>
        <p:spPr/>
        <p:txBody>
          <a:bodyPr>
            <a:normAutofit fontScale="92500" lnSpcReduction="20000"/>
          </a:bodyPr>
          <a:lstStyle/>
          <a:p>
            <a:r>
              <a:rPr lang="en-GB" dirty="0"/>
              <a:t>Detecting all CDC issues can be a challenge in large designs </a:t>
            </a:r>
          </a:p>
          <a:p>
            <a:endParaRPr lang="en-GB" dirty="0"/>
          </a:p>
          <a:p>
            <a:pPr lvl="1"/>
            <a:r>
              <a:rPr lang="en-GB" dirty="0"/>
              <a:t>Are all IP IO on the correct clock domain </a:t>
            </a:r>
          </a:p>
          <a:p>
            <a:pPr lvl="1"/>
            <a:endParaRPr lang="en-GB" dirty="0"/>
          </a:p>
          <a:p>
            <a:pPr lvl="1"/>
            <a:r>
              <a:rPr lang="en-GB" dirty="0"/>
              <a:t>Very easy to associate signal with wrong domain e.g. FIFO empty and WR clock </a:t>
            </a:r>
          </a:p>
          <a:p>
            <a:endParaRPr lang="en-GB" dirty="0"/>
          </a:p>
          <a:p>
            <a:r>
              <a:rPr lang="en-GB" dirty="0"/>
              <a:t>CDC issues can be very difficult to find changing on each start up and may be intermittent </a:t>
            </a:r>
          </a:p>
          <a:p>
            <a:endParaRPr lang="en-GB" dirty="0"/>
          </a:p>
          <a:p>
            <a:r>
              <a:rPr lang="en-GB" dirty="0"/>
              <a:t>Can be hard to find in simulation – Timing simulation required, takes a long time simulate the system </a:t>
            </a:r>
          </a:p>
          <a:p>
            <a:endParaRPr lang="en-GB" dirty="0"/>
          </a:p>
          <a:p>
            <a:r>
              <a:rPr lang="en-GB" dirty="0"/>
              <a:t>Static analysis tools are better suited to find the CDC issues.</a:t>
            </a:r>
          </a:p>
        </p:txBody>
      </p:sp>
      <p:sp>
        <p:nvSpPr>
          <p:cNvPr id="4" name="Slide Number Placeholder 3">
            <a:extLst>
              <a:ext uri="{FF2B5EF4-FFF2-40B4-BE49-F238E27FC236}">
                <a16:creationId xmlns:a16="http://schemas.microsoft.com/office/drawing/2014/main" id="{BAFD6310-8AA5-40EB-99BF-F038DA6923D8}"/>
              </a:ext>
            </a:extLst>
          </p:cNvPr>
          <p:cNvSpPr>
            <a:spLocks noGrp="1"/>
          </p:cNvSpPr>
          <p:nvPr>
            <p:ph type="sldNum" sz="quarter" idx="12"/>
          </p:nvPr>
        </p:nvSpPr>
        <p:spPr>
          <a:xfrm>
            <a:off x="838200" y="6372493"/>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07BBF5-AD54-425D-84C9-A11575229E1A}" type="slidenum">
              <a:rPr lang="en-US" smtClean="0"/>
              <a:pPr/>
              <a:t>38</a:t>
            </a:fld>
            <a:endParaRPr lang="en-US"/>
          </a:p>
        </p:txBody>
      </p:sp>
      <p:sp>
        <p:nvSpPr>
          <p:cNvPr id="5" name="Footer Placeholder 3">
            <a:extLst>
              <a:ext uri="{FF2B5EF4-FFF2-40B4-BE49-F238E27FC236}">
                <a16:creationId xmlns:a16="http://schemas.microsoft.com/office/drawing/2014/main" id="{C1F1B52A-9801-49E7-905D-BFF1BBADEF92}"/>
              </a:ext>
            </a:extLst>
          </p:cNvPr>
          <p:cNvSpPr>
            <a:spLocks noGrp="1"/>
          </p:cNvSpPr>
          <p:nvPr>
            <p:ph type="ftr" sz="quarter" idx="11"/>
          </p:nvPr>
        </p:nvSpPr>
        <p:spPr>
          <a:xfrm>
            <a:off x="4038600" y="6317268"/>
            <a:ext cx="4114800" cy="365125"/>
          </a:xfrm>
        </p:spPr>
        <p:txBody>
          <a:bodyPr/>
          <a:lstStyle/>
          <a:p>
            <a:r>
              <a:rPr lang="en-US" dirty="0"/>
              <a:t>© Adiuvo Engineering and Training, Ltd. 2020</a:t>
            </a:r>
          </a:p>
        </p:txBody>
      </p:sp>
    </p:spTree>
    <p:extLst>
      <p:ext uri="{BB962C8B-B14F-4D97-AF65-F5344CB8AC3E}">
        <p14:creationId xmlns:p14="http://schemas.microsoft.com/office/powerpoint/2010/main" val="2356061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E1373-E7ED-4086-A68D-F1A32A80DE36}"/>
              </a:ext>
            </a:extLst>
          </p:cNvPr>
          <p:cNvSpPr>
            <a:spLocks noGrp="1"/>
          </p:cNvSpPr>
          <p:nvPr>
            <p:ph type="title"/>
          </p:nvPr>
        </p:nvSpPr>
        <p:spPr/>
        <p:txBody>
          <a:bodyPr/>
          <a:lstStyle/>
          <a:p>
            <a:r>
              <a:rPr lang="en-US" dirty="0">
                <a:solidFill>
                  <a:schemeClr val="tx1"/>
                </a:solidFill>
              </a:rPr>
              <a:t>Vivado CDC Report </a:t>
            </a:r>
            <a:endParaRPr lang="en-GB" dirty="0">
              <a:solidFill>
                <a:schemeClr val="tx1"/>
              </a:solidFill>
            </a:endParaRPr>
          </a:p>
        </p:txBody>
      </p:sp>
      <p:pic>
        <p:nvPicPr>
          <p:cNvPr id="7" name="Content Placeholder 6">
            <a:extLst>
              <a:ext uri="{FF2B5EF4-FFF2-40B4-BE49-F238E27FC236}">
                <a16:creationId xmlns:a16="http://schemas.microsoft.com/office/drawing/2014/main" id="{805CAA35-CBCC-478A-85D5-4C72B50A4731}"/>
              </a:ext>
            </a:extLst>
          </p:cNvPr>
          <p:cNvPicPr>
            <a:picLocks noGrp="1" noChangeAspect="1"/>
          </p:cNvPicPr>
          <p:nvPr>
            <p:ph idx="1"/>
          </p:nvPr>
        </p:nvPicPr>
        <p:blipFill>
          <a:blip r:embed="rId2"/>
          <a:stretch>
            <a:fillRect/>
          </a:stretch>
        </p:blipFill>
        <p:spPr>
          <a:xfrm>
            <a:off x="2374083" y="1891258"/>
            <a:ext cx="8243245" cy="4465091"/>
          </a:xfrm>
          <a:prstGeom prst="rect">
            <a:avLst/>
          </a:prstGeom>
        </p:spPr>
      </p:pic>
      <p:sp>
        <p:nvSpPr>
          <p:cNvPr id="4" name="Slide Number Placeholder 3">
            <a:extLst>
              <a:ext uri="{FF2B5EF4-FFF2-40B4-BE49-F238E27FC236}">
                <a16:creationId xmlns:a16="http://schemas.microsoft.com/office/drawing/2014/main" id="{DDE28913-84DF-4668-862A-58C326AC04A9}"/>
              </a:ext>
            </a:extLst>
          </p:cNvPr>
          <p:cNvSpPr>
            <a:spLocks noGrp="1"/>
          </p:cNvSpPr>
          <p:nvPr>
            <p:ph type="sldNum" sz="quarter" idx="12"/>
          </p:nvPr>
        </p:nvSpPr>
        <p:spPr>
          <a:xfrm>
            <a:off x="725311"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Page </a:t>
            </a:r>
            <a:fld id="{823FDF64-A98F-40BD-AC75-95F1692F2433}" type="slidenum">
              <a:rPr lang="en-US" smtClean="0"/>
              <a:pPr/>
              <a:t>39</a:t>
            </a:fld>
            <a:endParaRPr lang="en-US" dirty="0"/>
          </a:p>
        </p:txBody>
      </p:sp>
      <p:sp>
        <p:nvSpPr>
          <p:cNvPr id="9" name="Rectangle 8">
            <a:extLst>
              <a:ext uri="{FF2B5EF4-FFF2-40B4-BE49-F238E27FC236}">
                <a16:creationId xmlns:a16="http://schemas.microsoft.com/office/drawing/2014/main" id="{6DE06162-668F-4E79-A7AC-7249227763E5}"/>
              </a:ext>
            </a:extLst>
          </p:cNvPr>
          <p:cNvSpPr/>
          <p:nvPr/>
        </p:nvSpPr>
        <p:spPr>
          <a:xfrm>
            <a:off x="2374082" y="3863743"/>
            <a:ext cx="8103767" cy="5201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rgbClr val="FF0000"/>
                </a:solidFill>
              </a:ln>
              <a:noFill/>
            </a:endParaRPr>
          </a:p>
        </p:txBody>
      </p:sp>
      <p:sp>
        <p:nvSpPr>
          <p:cNvPr id="12" name="Rectangle 11">
            <a:extLst>
              <a:ext uri="{FF2B5EF4-FFF2-40B4-BE49-F238E27FC236}">
                <a16:creationId xmlns:a16="http://schemas.microsoft.com/office/drawing/2014/main" id="{23DF8B08-DC47-4592-88F9-381FAD6420DB}"/>
              </a:ext>
            </a:extLst>
          </p:cNvPr>
          <p:cNvSpPr/>
          <p:nvPr/>
        </p:nvSpPr>
        <p:spPr>
          <a:xfrm>
            <a:off x="2374082" y="5261992"/>
            <a:ext cx="8103767" cy="8955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noFill/>
            </a:endParaRPr>
          </a:p>
        </p:txBody>
      </p:sp>
      <p:sp>
        <p:nvSpPr>
          <p:cNvPr id="14" name="TextBox 13">
            <a:extLst>
              <a:ext uri="{FF2B5EF4-FFF2-40B4-BE49-F238E27FC236}">
                <a16:creationId xmlns:a16="http://schemas.microsoft.com/office/drawing/2014/main" id="{23891EDF-1313-49DC-9167-9EC6C56B4B3A}"/>
              </a:ext>
            </a:extLst>
          </p:cNvPr>
          <p:cNvSpPr txBox="1"/>
          <p:nvPr/>
        </p:nvSpPr>
        <p:spPr>
          <a:xfrm>
            <a:off x="838200" y="1321357"/>
            <a:ext cx="6994287" cy="369332"/>
          </a:xfrm>
          <a:prstGeom prst="rect">
            <a:avLst/>
          </a:prstGeom>
          <a:noFill/>
        </p:spPr>
        <p:txBody>
          <a:bodyPr wrap="none" rtlCol="0">
            <a:spAutoFit/>
          </a:bodyPr>
          <a:lstStyle/>
          <a:p>
            <a:r>
              <a:rPr lang="en-US" dirty="0">
                <a:solidFill>
                  <a:schemeClr val="accent5">
                    <a:lumMod val="10000"/>
                  </a:schemeClr>
                </a:solidFill>
              </a:rPr>
              <a:t>Following Synthesis – in TCL window run the command </a:t>
            </a:r>
            <a:r>
              <a:rPr lang="en-US" dirty="0" err="1">
                <a:solidFill>
                  <a:schemeClr val="accent5">
                    <a:lumMod val="10000"/>
                  </a:schemeClr>
                </a:solidFill>
              </a:rPr>
              <a:t>report_cdc</a:t>
            </a:r>
            <a:endParaRPr lang="en-GB" dirty="0">
              <a:solidFill>
                <a:schemeClr val="accent5">
                  <a:lumMod val="10000"/>
                </a:schemeClr>
              </a:solidFill>
            </a:endParaRPr>
          </a:p>
        </p:txBody>
      </p:sp>
      <p:sp>
        <p:nvSpPr>
          <p:cNvPr id="10" name="Footer Placeholder 3">
            <a:extLst>
              <a:ext uri="{FF2B5EF4-FFF2-40B4-BE49-F238E27FC236}">
                <a16:creationId xmlns:a16="http://schemas.microsoft.com/office/drawing/2014/main" id="{BB7CA7BB-E020-45A4-BF59-640BEA003926}"/>
              </a:ext>
            </a:extLst>
          </p:cNvPr>
          <p:cNvSpPr>
            <a:spLocks noGrp="1"/>
          </p:cNvSpPr>
          <p:nvPr>
            <p:ph type="ftr" sz="quarter" idx="11"/>
          </p:nvPr>
        </p:nvSpPr>
        <p:spPr>
          <a:xfrm>
            <a:off x="4038600" y="6317268"/>
            <a:ext cx="4114800" cy="365125"/>
          </a:xfrm>
        </p:spPr>
        <p:txBody>
          <a:bodyPr/>
          <a:lstStyle/>
          <a:p>
            <a:r>
              <a:rPr lang="en-US" dirty="0"/>
              <a:t>© Adiuvo Engineering and Training, Ltd. 2020</a:t>
            </a:r>
          </a:p>
        </p:txBody>
      </p:sp>
    </p:spTree>
    <p:extLst>
      <p:ext uri="{BB962C8B-B14F-4D97-AF65-F5344CB8AC3E}">
        <p14:creationId xmlns:p14="http://schemas.microsoft.com/office/powerpoint/2010/main" val="71361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05AE9-7503-44FA-97EE-88A2624E86CF}"/>
              </a:ext>
            </a:extLst>
          </p:cNvPr>
          <p:cNvSpPr>
            <a:spLocks noGrp="1"/>
          </p:cNvSpPr>
          <p:nvPr>
            <p:ph type="title"/>
          </p:nvPr>
        </p:nvSpPr>
        <p:spPr/>
        <p:txBody>
          <a:bodyPr/>
          <a:lstStyle/>
          <a:p>
            <a:r>
              <a:rPr lang="en-US" dirty="0"/>
              <a:t>What is an FPGA</a:t>
            </a:r>
            <a:endParaRPr lang="en-GB" dirty="0"/>
          </a:p>
        </p:txBody>
      </p:sp>
      <p:sp>
        <p:nvSpPr>
          <p:cNvPr id="5" name="Content Placeholder 4">
            <a:extLst>
              <a:ext uri="{FF2B5EF4-FFF2-40B4-BE49-F238E27FC236}">
                <a16:creationId xmlns:a16="http://schemas.microsoft.com/office/drawing/2014/main" id="{E13C5DD2-8754-4B2D-8476-54C8DCF7ABD9}"/>
              </a:ext>
            </a:extLst>
          </p:cNvPr>
          <p:cNvSpPr>
            <a:spLocks noGrp="1"/>
          </p:cNvSpPr>
          <p:nvPr>
            <p:ph idx="1"/>
          </p:nvPr>
        </p:nvSpPr>
        <p:spPr/>
        <p:txBody>
          <a:bodyPr/>
          <a:lstStyle/>
          <a:p>
            <a:r>
              <a:rPr lang="en-US" dirty="0"/>
              <a:t>A field-programmable gate array is an integrated circuit designed to be configured by a designer after manufacturing.</a:t>
            </a:r>
          </a:p>
          <a:p>
            <a:endParaRPr lang="en-US" dirty="0"/>
          </a:p>
          <a:p>
            <a:r>
              <a:rPr lang="en-US" dirty="0"/>
              <a:t>Field-Programmable – Means the user can program it in the field </a:t>
            </a:r>
            <a:endParaRPr lang="en-GB" dirty="0"/>
          </a:p>
        </p:txBody>
      </p:sp>
    </p:spTree>
    <p:extLst>
      <p:ext uri="{BB962C8B-B14F-4D97-AF65-F5344CB8AC3E}">
        <p14:creationId xmlns:p14="http://schemas.microsoft.com/office/powerpoint/2010/main" val="2886079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E7C27-7C7C-4499-A18A-23A97A40950F}"/>
              </a:ext>
            </a:extLst>
          </p:cNvPr>
          <p:cNvSpPr>
            <a:spLocks noGrp="1"/>
          </p:cNvSpPr>
          <p:nvPr>
            <p:ph type="title"/>
          </p:nvPr>
        </p:nvSpPr>
        <p:spPr/>
        <p:txBody>
          <a:bodyPr/>
          <a:lstStyle/>
          <a:p>
            <a:r>
              <a:rPr lang="en-US" dirty="0">
                <a:solidFill>
                  <a:schemeClr val="tx1"/>
                </a:solidFill>
              </a:rPr>
              <a:t>Vivado Timing Analysis – Clock Interaction </a:t>
            </a:r>
            <a:endParaRPr lang="en-GB" dirty="0">
              <a:solidFill>
                <a:schemeClr val="tx1"/>
              </a:solidFill>
            </a:endParaRPr>
          </a:p>
        </p:txBody>
      </p:sp>
      <p:pic>
        <p:nvPicPr>
          <p:cNvPr id="6" name="Content Placeholder 5">
            <a:extLst>
              <a:ext uri="{FF2B5EF4-FFF2-40B4-BE49-F238E27FC236}">
                <a16:creationId xmlns:a16="http://schemas.microsoft.com/office/drawing/2014/main" id="{639771A4-5F92-4227-A264-1875ED1BDFFE}"/>
              </a:ext>
            </a:extLst>
          </p:cNvPr>
          <p:cNvPicPr>
            <a:picLocks noGrp="1" noChangeAspect="1"/>
          </p:cNvPicPr>
          <p:nvPr>
            <p:ph idx="1"/>
          </p:nvPr>
        </p:nvPicPr>
        <p:blipFill>
          <a:blip r:embed="rId2"/>
          <a:stretch>
            <a:fillRect/>
          </a:stretch>
        </p:blipFill>
        <p:spPr>
          <a:xfrm>
            <a:off x="1427086" y="1400601"/>
            <a:ext cx="5854695" cy="3171293"/>
          </a:xfrm>
          <a:prstGeom prst="rect">
            <a:avLst/>
          </a:prstGeom>
        </p:spPr>
      </p:pic>
      <p:sp>
        <p:nvSpPr>
          <p:cNvPr id="4" name="Slide Number Placeholder 3">
            <a:extLst>
              <a:ext uri="{FF2B5EF4-FFF2-40B4-BE49-F238E27FC236}">
                <a16:creationId xmlns:a16="http://schemas.microsoft.com/office/drawing/2014/main" id="{59B267BE-905F-443C-88FF-3A028A887577}"/>
              </a:ext>
            </a:extLst>
          </p:cNvPr>
          <p:cNvSpPr>
            <a:spLocks noGrp="1"/>
          </p:cNvSpPr>
          <p:nvPr>
            <p:ph type="sldNum" sz="quarter" idx="12"/>
          </p:nvPr>
        </p:nvSpPr>
        <p:spPr>
          <a:xfrm>
            <a:off x="725311"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Page </a:t>
            </a:r>
            <a:fld id="{823FDF64-A98F-40BD-AC75-95F1692F2433}" type="slidenum">
              <a:rPr lang="en-US" smtClean="0"/>
              <a:pPr/>
              <a:t>40</a:t>
            </a:fld>
            <a:endParaRPr lang="en-US" dirty="0"/>
          </a:p>
        </p:txBody>
      </p:sp>
      <p:sp>
        <p:nvSpPr>
          <p:cNvPr id="7" name="TextBox 6">
            <a:extLst>
              <a:ext uri="{FF2B5EF4-FFF2-40B4-BE49-F238E27FC236}">
                <a16:creationId xmlns:a16="http://schemas.microsoft.com/office/drawing/2014/main" id="{1A1A0566-0720-47B7-98B4-D8145FE9BC84}"/>
              </a:ext>
            </a:extLst>
          </p:cNvPr>
          <p:cNvSpPr txBox="1"/>
          <p:nvPr/>
        </p:nvSpPr>
        <p:spPr>
          <a:xfrm>
            <a:off x="1125425" y="4602024"/>
            <a:ext cx="6424917" cy="1754326"/>
          </a:xfrm>
          <a:prstGeom prst="rect">
            <a:avLst/>
          </a:prstGeom>
          <a:noFill/>
        </p:spPr>
        <p:txBody>
          <a:bodyPr wrap="square" rtlCol="0">
            <a:spAutoFit/>
          </a:bodyPr>
          <a:lstStyle/>
          <a:p>
            <a:r>
              <a:rPr lang="en-US" dirty="0">
                <a:solidFill>
                  <a:schemeClr val="accent5">
                    <a:lumMod val="10000"/>
                  </a:schemeClr>
                </a:solidFill>
              </a:rPr>
              <a:t>Generated From Flow Navigator when implementation is open</a:t>
            </a:r>
          </a:p>
          <a:p>
            <a:endParaRPr lang="en-US" dirty="0">
              <a:solidFill>
                <a:schemeClr val="accent5">
                  <a:lumMod val="10000"/>
                </a:schemeClr>
              </a:solidFill>
            </a:endParaRPr>
          </a:p>
          <a:p>
            <a:r>
              <a:rPr lang="en-US" dirty="0">
                <a:solidFill>
                  <a:schemeClr val="accent5">
                    <a:lumMod val="10000"/>
                  </a:schemeClr>
                </a:solidFill>
              </a:rPr>
              <a:t>Yellow show unrelated clock – Indicates CDC issues as well </a:t>
            </a:r>
          </a:p>
          <a:p>
            <a:endParaRPr lang="en-US" dirty="0">
              <a:solidFill>
                <a:schemeClr val="accent5">
                  <a:lumMod val="10000"/>
                </a:schemeClr>
              </a:solidFill>
            </a:endParaRPr>
          </a:p>
          <a:p>
            <a:r>
              <a:rPr lang="en-US" dirty="0">
                <a:solidFill>
                  <a:schemeClr val="accent5">
                    <a:lumMod val="10000"/>
                  </a:schemeClr>
                </a:solidFill>
              </a:rPr>
              <a:t>Means we need to define constraints  </a:t>
            </a:r>
            <a:endParaRPr lang="en-GB" dirty="0">
              <a:solidFill>
                <a:schemeClr val="accent5">
                  <a:lumMod val="10000"/>
                </a:schemeClr>
              </a:solidFill>
            </a:endParaRPr>
          </a:p>
        </p:txBody>
      </p:sp>
      <p:pic>
        <p:nvPicPr>
          <p:cNvPr id="9" name="Picture 8">
            <a:extLst>
              <a:ext uri="{FF2B5EF4-FFF2-40B4-BE49-F238E27FC236}">
                <a16:creationId xmlns:a16="http://schemas.microsoft.com/office/drawing/2014/main" id="{491EBD17-38FE-4880-A170-8D94F775CEF5}"/>
              </a:ext>
            </a:extLst>
          </p:cNvPr>
          <p:cNvPicPr>
            <a:picLocks noChangeAspect="1"/>
          </p:cNvPicPr>
          <p:nvPr/>
        </p:nvPicPr>
        <p:blipFill>
          <a:blip r:embed="rId3"/>
          <a:stretch>
            <a:fillRect/>
          </a:stretch>
        </p:blipFill>
        <p:spPr>
          <a:xfrm>
            <a:off x="7837567" y="1376652"/>
            <a:ext cx="3403345" cy="4380657"/>
          </a:xfrm>
          <a:prstGeom prst="rect">
            <a:avLst/>
          </a:prstGeom>
        </p:spPr>
      </p:pic>
      <p:sp>
        <p:nvSpPr>
          <p:cNvPr id="8" name="Footer Placeholder 3">
            <a:extLst>
              <a:ext uri="{FF2B5EF4-FFF2-40B4-BE49-F238E27FC236}">
                <a16:creationId xmlns:a16="http://schemas.microsoft.com/office/drawing/2014/main" id="{56FBE5B9-E686-4ADF-B1E2-9729979A6465}"/>
              </a:ext>
            </a:extLst>
          </p:cNvPr>
          <p:cNvSpPr>
            <a:spLocks noGrp="1"/>
          </p:cNvSpPr>
          <p:nvPr>
            <p:ph type="ftr" sz="quarter" idx="11"/>
          </p:nvPr>
        </p:nvSpPr>
        <p:spPr>
          <a:xfrm>
            <a:off x="4038600" y="6317268"/>
            <a:ext cx="4114800" cy="365125"/>
          </a:xfrm>
        </p:spPr>
        <p:txBody>
          <a:bodyPr/>
          <a:lstStyle/>
          <a:p>
            <a:r>
              <a:rPr lang="en-US" dirty="0"/>
              <a:t>© Adiuvo Engineering and Training, Ltd. 2020</a:t>
            </a:r>
          </a:p>
        </p:txBody>
      </p:sp>
    </p:spTree>
    <p:extLst>
      <p:ext uri="{BB962C8B-B14F-4D97-AF65-F5344CB8AC3E}">
        <p14:creationId xmlns:p14="http://schemas.microsoft.com/office/powerpoint/2010/main" val="3925109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2F78D-259D-4B7F-8F44-7C936DD09138}"/>
              </a:ext>
            </a:extLst>
          </p:cNvPr>
          <p:cNvSpPr>
            <a:spLocks noGrp="1"/>
          </p:cNvSpPr>
          <p:nvPr>
            <p:ph type="title"/>
          </p:nvPr>
        </p:nvSpPr>
        <p:spPr/>
        <p:txBody>
          <a:bodyPr/>
          <a:lstStyle/>
          <a:p>
            <a:r>
              <a:rPr lang="en-US" dirty="0">
                <a:solidFill>
                  <a:schemeClr val="tx1"/>
                </a:solidFill>
              </a:rPr>
              <a:t>Vivado Timing Analysis – Inter clock Issues</a:t>
            </a:r>
            <a:endParaRPr lang="en-GB" dirty="0">
              <a:solidFill>
                <a:schemeClr val="tx1"/>
              </a:solidFill>
            </a:endParaRPr>
          </a:p>
        </p:txBody>
      </p:sp>
      <p:sp>
        <p:nvSpPr>
          <p:cNvPr id="4" name="Slide Number Placeholder 3">
            <a:extLst>
              <a:ext uri="{FF2B5EF4-FFF2-40B4-BE49-F238E27FC236}">
                <a16:creationId xmlns:a16="http://schemas.microsoft.com/office/drawing/2014/main" id="{AE63B3D5-42DD-4DA8-AD4E-7253A5E9FEE7}"/>
              </a:ext>
            </a:extLst>
          </p:cNvPr>
          <p:cNvSpPr>
            <a:spLocks noGrp="1"/>
          </p:cNvSpPr>
          <p:nvPr>
            <p:ph type="sldNum" sz="quarter" idx="12"/>
          </p:nvPr>
        </p:nvSpPr>
        <p:spPr>
          <a:xfrm>
            <a:off x="725311"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Page </a:t>
            </a:r>
            <a:fld id="{823FDF64-A98F-40BD-AC75-95F1692F2433}" type="slidenum">
              <a:rPr lang="en-US" smtClean="0"/>
              <a:pPr/>
              <a:t>41</a:t>
            </a:fld>
            <a:endParaRPr lang="en-US" dirty="0"/>
          </a:p>
        </p:txBody>
      </p:sp>
      <p:pic>
        <p:nvPicPr>
          <p:cNvPr id="7" name="Picture 6">
            <a:extLst>
              <a:ext uri="{FF2B5EF4-FFF2-40B4-BE49-F238E27FC236}">
                <a16:creationId xmlns:a16="http://schemas.microsoft.com/office/drawing/2014/main" id="{9174E12A-D516-4F5E-A0C2-B59A9FC3DE71}"/>
              </a:ext>
            </a:extLst>
          </p:cNvPr>
          <p:cNvPicPr>
            <a:picLocks noChangeAspect="1"/>
          </p:cNvPicPr>
          <p:nvPr/>
        </p:nvPicPr>
        <p:blipFill>
          <a:blip r:embed="rId2"/>
          <a:stretch>
            <a:fillRect/>
          </a:stretch>
        </p:blipFill>
        <p:spPr>
          <a:xfrm>
            <a:off x="3796145" y="4204308"/>
            <a:ext cx="7701251" cy="1876985"/>
          </a:xfrm>
          <a:prstGeom prst="rect">
            <a:avLst/>
          </a:prstGeom>
        </p:spPr>
      </p:pic>
      <p:pic>
        <p:nvPicPr>
          <p:cNvPr id="8" name="Picture 7">
            <a:extLst>
              <a:ext uri="{FF2B5EF4-FFF2-40B4-BE49-F238E27FC236}">
                <a16:creationId xmlns:a16="http://schemas.microsoft.com/office/drawing/2014/main" id="{8FC71CA4-8C61-418C-8867-985259964F75}"/>
              </a:ext>
            </a:extLst>
          </p:cNvPr>
          <p:cNvPicPr>
            <a:picLocks noChangeAspect="1"/>
          </p:cNvPicPr>
          <p:nvPr/>
        </p:nvPicPr>
        <p:blipFill>
          <a:blip r:embed="rId3"/>
          <a:stretch>
            <a:fillRect/>
          </a:stretch>
        </p:blipFill>
        <p:spPr>
          <a:xfrm>
            <a:off x="193964" y="1395224"/>
            <a:ext cx="10658764" cy="2809084"/>
          </a:xfrm>
          <a:prstGeom prst="rect">
            <a:avLst/>
          </a:prstGeom>
        </p:spPr>
      </p:pic>
      <p:sp>
        <p:nvSpPr>
          <p:cNvPr id="9" name="Arrow: Right 8">
            <a:extLst>
              <a:ext uri="{FF2B5EF4-FFF2-40B4-BE49-F238E27FC236}">
                <a16:creationId xmlns:a16="http://schemas.microsoft.com/office/drawing/2014/main" id="{F39001FF-2B93-4A65-9461-A6E4860DCBA1}"/>
              </a:ext>
            </a:extLst>
          </p:cNvPr>
          <p:cNvSpPr/>
          <p:nvPr/>
        </p:nvSpPr>
        <p:spPr>
          <a:xfrm rot="2513381">
            <a:off x="2975216" y="3140283"/>
            <a:ext cx="2596590" cy="326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B03CDA4-588C-470F-88D4-B1BB61F1C4CA}"/>
              </a:ext>
            </a:extLst>
          </p:cNvPr>
          <p:cNvSpPr/>
          <p:nvPr/>
        </p:nvSpPr>
        <p:spPr>
          <a:xfrm>
            <a:off x="3796145" y="4343112"/>
            <a:ext cx="7701251" cy="11059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noFill/>
            </a:endParaRPr>
          </a:p>
        </p:txBody>
      </p:sp>
      <p:sp>
        <p:nvSpPr>
          <p:cNvPr id="11" name="TextBox 10">
            <a:extLst>
              <a:ext uri="{FF2B5EF4-FFF2-40B4-BE49-F238E27FC236}">
                <a16:creationId xmlns:a16="http://schemas.microsoft.com/office/drawing/2014/main" id="{2D429FAD-D664-42C0-A0A3-BA3647342D1D}"/>
              </a:ext>
            </a:extLst>
          </p:cNvPr>
          <p:cNvSpPr txBox="1"/>
          <p:nvPr/>
        </p:nvSpPr>
        <p:spPr>
          <a:xfrm>
            <a:off x="5349005" y="3697448"/>
            <a:ext cx="6003118" cy="369332"/>
          </a:xfrm>
          <a:prstGeom prst="rect">
            <a:avLst/>
          </a:prstGeom>
          <a:noFill/>
        </p:spPr>
        <p:txBody>
          <a:bodyPr wrap="none" rtlCol="0">
            <a:spAutoFit/>
          </a:bodyPr>
          <a:lstStyle/>
          <a:p>
            <a:r>
              <a:rPr lang="en-US" dirty="0"/>
              <a:t>Detailed path report – Source and Destination Clocks different</a:t>
            </a:r>
            <a:endParaRPr lang="en-GB" dirty="0"/>
          </a:p>
        </p:txBody>
      </p:sp>
      <p:sp>
        <p:nvSpPr>
          <p:cNvPr id="12" name="TextBox 11">
            <a:extLst>
              <a:ext uri="{FF2B5EF4-FFF2-40B4-BE49-F238E27FC236}">
                <a16:creationId xmlns:a16="http://schemas.microsoft.com/office/drawing/2014/main" id="{533C1C75-058F-4FCB-9EC2-4C281B753279}"/>
              </a:ext>
            </a:extLst>
          </p:cNvPr>
          <p:cNvSpPr txBox="1"/>
          <p:nvPr/>
        </p:nvSpPr>
        <p:spPr>
          <a:xfrm>
            <a:off x="193964" y="4335741"/>
            <a:ext cx="3505581" cy="1477328"/>
          </a:xfrm>
          <a:prstGeom prst="rect">
            <a:avLst/>
          </a:prstGeom>
          <a:noFill/>
        </p:spPr>
        <p:txBody>
          <a:bodyPr wrap="square" rtlCol="0">
            <a:spAutoFit/>
          </a:bodyPr>
          <a:lstStyle/>
          <a:p>
            <a:r>
              <a:rPr lang="en-US" dirty="0"/>
              <a:t>If you forget to </a:t>
            </a:r>
            <a:r>
              <a:rPr lang="en-US" dirty="0" err="1"/>
              <a:t>report_cdc</a:t>
            </a:r>
            <a:r>
              <a:rPr lang="en-US" dirty="0"/>
              <a:t> following synthesis. CDC issues will be apparent in the timing report if we have not correctly addressed the constraints</a:t>
            </a:r>
            <a:endParaRPr lang="en-GB" dirty="0"/>
          </a:p>
        </p:txBody>
      </p:sp>
      <p:sp>
        <p:nvSpPr>
          <p:cNvPr id="13" name="Footer Placeholder 3">
            <a:extLst>
              <a:ext uri="{FF2B5EF4-FFF2-40B4-BE49-F238E27FC236}">
                <a16:creationId xmlns:a16="http://schemas.microsoft.com/office/drawing/2014/main" id="{BE45F6AF-8353-447E-A481-A149ED84C7E5}"/>
              </a:ext>
            </a:extLst>
          </p:cNvPr>
          <p:cNvSpPr>
            <a:spLocks noGrp="1"/>
          </p:cNvSpPr>
          <p:nvPr>
            <p:ph type="ftr" sz="quarter" idx="11"/>
          </p:nvPr>
        </p:nvSpPr>
        <p:spPr>
          <a:xfrm>
            <a:off x="4038600" y="6317268"/>
            <a:ext cx="4114800" cy="365125"/>
          </a:xfrm>
        </p:spPr>
        <p:txBody>
          <a:bodyPr/>
          <a:lstStyle/>
          <a:p>
            <a:r>
              <a:rPr lang="en-US" dirty="0"/>
              <a:t>© Adiuvo Engineering and Training, Ltd. 2020</a:t>
            </a:r>
          </a:p>
        </p:txBody>
      </p:sp>
    </p:spTree>
    <p:extLst>
      <p:ext uri="{BB962C8B-B14F-4D97-AF65-F5344CB8AC3E}">
        <p14:creationId xmlns:p14="http://schemas.microsoft.com/office/powerpoint/2010/main" val="2221635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F599-3CB8-45CB-B617-D3273920ACD6}"/>
              </a:ext>
            </a:extLst>
          </p:cNvPr>
          <p:cNvSpPr>
            <a:spLocks noGrp="1"/>
          </p:cNvSpPr>
          <p:nvPr>
            <p:ph type="title"/>
          </p:nvPr>
        </p:nvSpPr>
        <p:spPr/>
        <p:txBody>
          <a:bodyPr/>
          <a:lstStyle/>
          <a:p>
            <a:r>
              <a:rPr lang="en-US" dirty="0">
                <a:solidFill>
                  <a:schemeClr val="tx1"/>
                </a:solidFill>
              </a:rPr>
              <a:t>Vivado Flow - Schematic</a:t>
            </a:r>
            <a:endParaRPr lang="en-GB" dirty="0">
              <a:solidFill>
                <a:schemeClr val="tx1"/>
              </a:solidFill>
            </a:endParaRPr>
          </a:p>
        </p:txBody>
      </p:sp>
      <p:pic>
        <p:nvPicPr>
          <p:cNvPr id="6" name="Content Placeholder 5">
            <a:extLst>
              <a:ext uri="{FF2B5EF4-FFF2-40B4-BE49-F238E27FC236}">
                <a16:creationId xmlns:a16="http://schemas.microsoft.com/office/drawing/2014/main" id="{1A91433B-52D5-4F32-9BBD-D00843B7284A}"/>
              </a:ext>
            </a:extLst>
          </p:cNvPr>
          <p:cNvPicPr>
            <a:picLocks noGrp="1" noChangeAspect="1"/>
          </p:cNvPicPr>
          <p:nvPr>
            <p:ph idx="1"/>
          </p:nvPr>
        </p:nvPicPr>
        <p:blipFill>
          <a:blip r:embed="rId2"/>
          <a:stretch>
            <a:fillRect/>
          </a:stretch>
        </p:blipFill>
        <p:spPr>
          <a:xfrm>
            <a:off x="3300519" y="1690688"/>
            <a:ext cx="8033237" cy="4351337"/>
          </a:xfrm>
          <a:prstGeom prst="rect">
            <a:avLst/>
          </a:prstGeom>
        </p:spPr>
      </p:pic>
      <p:sp>
        <p:nvSpPr>
          <p:cNvPr id="4" name="Slide Number Placeholder 3">
            <a:extLst>
              <a:ext uri="{FF2B5EF4-FFF2-40B4-BE49-F238E27FC236}">
                <a16:creationId xmlns:a16="http://schemas.microsoft.com/office/drawing/2014/main" id="{71357E34-8F8C-48FA-94CB-B79E1AE7F94A}"/>
              </a:ext>
            </a:extLst>
          </p:cNvPr>
          <p:cNvSpPr>
            <a:spLocks noGrp="1"/>
          </p:cNvSpPr>
          <p:nvPr>
            <p:ph type="sldNum" sz="quarter" idx="12"/>
          </p:nvPr>
        </p:nvSpPr>
        <p:spPr>
          <a:xfrm>
            <a:off x="725311"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Page </a:t>
            </a:r>
            <a:fld id="{823FDF64-A98F-40BD-AC75-95F1692F2433}" type="slidenum">
              <a:rPr lang="en-US" smtClean="0"/>
              <a:pPr/>
              <a:t>42</a:t>
            </a:fld>
            <a:endParaRPr lang="en-US" dirty="0"/>
          </a:p>
        </p:txBody>
      </p:sp>
      <p:sp>
        <p:nvSpPr>
          <p:cNvPr id="7" name="TextBox 6">
            <a:extLst>
              <a:ext uri="{FF2B5EF4-FFF2-40B4-BE49-F238E27FC236}">
                <a16:creationId xmlns:a16="http://schemas.microsoft.com/office/drawing/2014/main" id="{79228C7F-C7C4-4608-AC6B-4A165B9975E7}"/>
              </a:ext>
            </a:extLst>
          </p:cNvPr>
          <p:cNvSpPr txBox="1"/>
          <p:nvPr/>
        </p:nvSpPr>
        <p:spPr>
          <a:xfrm>
            <a:off x="725311" y="1673954"/>
            <a:ext cx="2214694" cy="2031325"/>
          </a:xfrm>
          <a:prstGeom prst="rect">
            <a:avLst/>
          </a:prstGeom>
          <a:noFill/>
        </p:spPr>
        <p:txBody>
          <a:bodyPr wrap="square" rtlCol="0">
            <a:spAutoFit/>
          </a:bodyPr>
          <a:lstStyle/>
          <a:p>
            <a:r>
              <a:rPr lang="en-US" dirty="0">
                <a:solidFill>
                  <a:schemeClr val="accent5">
                    <a:lumMod val="10000"/>
                  </a:schemeClr>
                </a:solidFill>
              </a:rPr>
              <a:t>Engineer can use information provided in the text report to navigate to the schematic to understand where CDC might be. </a:t>
            </a:r>
            <a:endParaRPr lang="en-GB" dirty="0">
              <a:solidFill>
                <a:schemeClr val="accent5">
                  <a:lumMod val="10000"/>
                </a:schemeClr>
              </a:solidFill>
            </a:endParaRPr>
          </a:p>
        </p:txBody>
      </p:sp>
      <p:sp>
        <p:nvSpPr>
          <p:cNvPr id="8" name="Footer Placeholder 3">
            <a:extLst>
              <a:ext uri="{FF2B5EF4-FFF2-40B4-BE49-F238E27FC236}">
                <a16:creationId xmlns:a16="http://schemas.microsoft.com/office/drawing/2014/main" id="{DB6F6A73-0CD2-4FD9-AD0E-30AFF81C29E7}"/>
              </a:ext>
            </a:extLst>
          </p:cNvPr>
          <p:cNvSpPr>
            <a:spLocks noGrp="1"/>
          </p:cNvSpPr>
          <p:nvPr>
            <p:ph type="ftr" sz="quarter" idx="11"/>
          </p:nvPr>
        </p:nvSpPr>
        <p:spPr>
          <a:xfrm>
            <a:off x="4038600" y="6317268"/>
            <a:ext cx="4114800" cy="365125"/>
          </a:xfrm>
        </p:spPr>
        <p:txBody>
          <a:bodyPr/>
          <a:lstStyle/>
          <a:p>
            <a:r>
              <a:rPr lang="en-US" dirty="0"/>
              <a:t>© Adiuvo Engineering and Training, Ltd. 2020</a:t>
            </a:r>
          </a:p>
        </p:txBody>
      </p:sp>
    </p:spTree>
    <p:extLst>
      <p:ext uri="{BB962C8B-B14F-4D97-AF65-F5344CB8AC3E}">
        <p14:creationId xmlns:p14="http://schemas.microsoft.com/office/powerpoint/2010/main" val="3521894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1D147D2-BD9F-439E-8473-5B696923E8CE}"/>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43</a:t>
            </a:fld>
            <a:endParaRPr lang="en-US" dirty="0"/>
          </a:p>
        </p:txBody>
      </p:sp>
      <p:sp>
        <p:nvSpPr>
          <p:cNvPr id="7" name="Title 1">
            <a:extLst>
              <a:ext uri="{FF2B5EF4-FFF2-40B4-BE49-F238E27FC236}">
                <a16:creationId xmlns:a16="http://schemas.microsoft.com/office/drawing/2014/main" id="{1D4930AA-4359-4D13-B6F8-75ABFDA807B7}"/>
              </a:ext>
            </a:extLst>
          </p:cNvPr>
          <p:cNvSpPr txBox="1">
            <a:spLocks/>
          </p:cNvSpPr>
          <p:nvPr/>
        </p:nvSpPr>
        <p:spPr>
          <a:xfrm>
            <a:off x="838200" y="3039351"/>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Block RAM</a:t>
            </a:r>
            <a:endParaRPr lang="en-US" b="1" dirty="0"/>
          </a:p>
        </p:txBody>
      </p:sp>
    </p:spTree>
    <p:extLst>
      <p:ext uri="{BB962C8B-B14F-4D97-AF65-F5344CB8AC3E}">
        <p14:creationId xmlns:p14="http://schemas.microsoft.com/office/powerpoint/2010/main" val="61322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E769-1A6B-4FA8-ADA9-36BC62A67EE6}"/>
              </a:ext>
            </a:extLst>
          </p:cNvPr>
          <p:cNvSpPr>
            <a:spLocks noGrp="1"/>
          </p:cNvSpPr>
          <p:nvPr>
            <p:ph type="title"/>
          </p:nvPr>
        </p:nvSpPr>
        <p:spPr/>
        <p:txBody>
          <a:bodyPr/>
          <a:lstStyle/>
          <a:p>
            <a:r>
              <a:rPr lang="en-US" dirty="0"/>
              <a:t>BRAM</a:t>
            </a:r>
            <a:endParaRPr lang="en-GB" dirty="0"/>
          </a:p>
        </p:txBody>
      </p:sp>
      <p:sp>
        <p:nvSpPr>
          <p:cNvPr id="3" name="Content Placeholder 2">
            <a:extLst>
              <a:ext uri="{FF2B5EF4-FFF2-40B4-BE49-F238E27FC236}">
                <a16:creationId xmlns:a16="http://schemas.microsoft.com/office/drawing/2014/main" id="{A69DD39F-703B-48FE-A96E-F349A39B69C6}"/>
              </a:ext>
            </a:extLst>
          </p:cNvPr>
          <p:cNvSpPr>
            <a:spLocks noGrp="1"/>
          </p:cNvSpPr>
          <p:nvPr>
            <p:ph idx="1"/>
          </p:nvPr>
        </p:nvSpPr>
        <p:spPr>
          <a:xfrm>
            <a:off x="838200" y="1433739"/>
            <a:ext cx="10515600" cy="4351338"/>
          </a:xfrm>
        </p:spPr>
        <p:txBody>
          <a:bodyPr>
            <a:normAutofit fontScale="85000" lnSpcReduction="10000"/>
          </a:bodyPr>
          <a:lstStyle/>
          <a:p>
            <a:pPr>
              <a:lnSpc>
                <a:spcPct val="150000"/>
              </a:lnSpc>
            </a:pPr>
            <a:r>
              <a:rPr lang="en-US" dirty="0"/>
              <a:t>Used for storage of the Data in the FPGA,  more efficient than using registers. </a:t>
            </a:r>
          </a:p>
          <a:p>
            <a:pPr>
              <a:lnSpc>
                <a:spcPct val="150000"/>
              </a:lnSpc>
            </a:pPr>
            <a:r>
              <a:rPr lang="en-US" dirty="0"/>
              <a:t>BRAM can be used as Single / Dual Port – Great for clock conversion </a:t>
            </a:r>
          </a:p>
          <a:p>
            <a:pPr>
              <a:lnSpc>
                <a:spcPct val="150000"/>
              </a:lnSpc>
            </a:pPr>
            <a:r>
              <a:rPr lang="en-US" dirty="0"/>
              <a:t>BRAM can be used to implement FIFOs – Great for Clock Domain Crossing</a:t>
            </a:r>
          </a:p>
          <a:p>
            <a:pPr>
              <a:lnSpc>
                <a:spcPct val="150000"/>
              </a:lnSpc>
            </a:pPr>
            <a:r>
              <a:rPr lang="en-US" dirty="0"/>
              <a:t>What might we store in the BRAMs</a:t>
            </a:r>
          </a:p>
          <a:p>
            <a:pPr marL="342900" indent="-342900">
              <a:lnSpc>
                <a:spcPct val="150000"/>
              </a:lnSpc>
              <a:buFont typeface="Arial" panose="020B0604020202020204" pitchFamily="34" charset="0"/>
              <a:buChar char="•"/>
            </a:pPr>
            <a:r>
              <a:rPr lang="en-US" dirty="0"/>
              <a:t>Filter Coefficients</a:t>
            </a:r>
          </a:p>
          <a:p>
            <a:pPr marL="342900" indent="-342900">
              <a:lnSpc>
                <a:spcPct val="150000"/>
              </a:lnSpc>
              <a:buFont typeface="Arial" panose="020B0604020202020204" pitchFamily="34" charset="0"/>
              <a:buChar char="•"/>
            </a:pPr>
            <a:r>
              <a:rPr lang="en-US" dirty="0"/>
              <a:t>Image Lines </a:t>
            </a:r>
          </a:p>
          <a:p>
            <a:pPr marL="342900" indent="-342900">
              <a:lnSpc>
                <a:spcPct val="150000"/>
              </a:lnSpc>
              <a:buFont typeface="Arial" panose="020B0604020202020204" pitchFamily="34" charset="0"/>
              <a:buChar char="•"/>
            </a:pPr>
            <a:r>
              <a:rPr lang="en-US" dirty="0"/>
              <a:t>Signal Data </a:t>
            </a:r>
          </a:p>
          <a:p>
            <a:pPr marL="342900" indent="-342900">
              <a:lnSpc>
                <a:spcPct val="150000"/>
              </a:lnSpc>
              <a:buFont typeface="Arial" panose="020B0604020202020204" pitchFamily="34" charset="0"/>
              <a:buChar char="•"/>
            </a:pPr>
            <a:r>
              <a:rPr lang="en-US" dirty="0"/>
              <a:t>System Configuration Data </a:t>
            </a:r>
            <a:endParaRPr lang="en-GB" dirty="0"/>
          </a:p>
        </p:txBody>
      </p:sp>
      <p:sp>
        <p:nvSpPr>
          <p:cNvPr id="4" name="Footer Placeholder 3">
            <a:extLst>
              <a:ext uri="{FF2B5EF4-FFF2-40B4-BE49-F238E27FC236}">
                <a16:creationId xmlns:a16="http://schemas.microsoft.com/office/drawing/2014/main" id="{6DF6D1B9-974E-4F4C-8FF8-5CEB06192EA6}"/>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E1E021ED-64AE-4379-AF24-8A388B8EA6B3}"/>
              </a:ext>
            </a:extLst>
          </p:cNvPr>
          <p:cNvSpPr>
            <a:spLocks noGrp="1"/>
          </p:cNvSpPr>
          <p:nvPr>
            <p:ph type="sldNum" sz="quarter" idx="4"/>
          </p:nvPr>
        </p:nvSpPr>
        <p:spPr/>
        <p:txBody>
          <a:bodyPr/>
          <a:lstStyle/>
          <a:p>
            <a:fld id="{F2CE8A50-B8D0-457B-A77C-B74D45AE23B6}" type="slidenum">
              <a:rPr lang="en-US" smtClean="0"/>
              <a:pPr/>
              <a:t>44</a:t>
            </a:fld>
            <a:endParaRPr lang="en-US" dirty="0"/>
          </a:p>
        </p:txBody>
      </p:sp>
    </p:spTree>
    <p:extLst>
      <p:ext uri="{BB962C8B-B14F-4D97-AF65-F5344CB8AC3E}">
        <p14:creationId xmlns:p14="http://schemas.microsoft.com/office/powerpoint/2010/main" val="2374588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26659B49-52F9-4067-B9DA-B59B239ADD65}"/>
              </a:ext>
            </a:extLst>
          </p:cNvPr>
          <p:cNvSpPr>
            <a:spLocks noGrp="1" noChangeArrowheads="1"/>
          </p:cNvSpPr>
          <p:nvPr>
            <p:ph type="title"/>
          </p:nvPr>
        </p:nvSpPr>
        <p:spPr/>
        <p:txBody>
          <a:bodyPr>
            <a:normAutofit/>
          </a:bodyPr>
          <a:lstStyle/>
          <a:p>
            <a:pPr eaLnBrk="1" hangingPunct="1"/>
            <a:r>
              <a:rPr lang="en-GB" altLang="en-US" sz="3600" dirty="0"/>
              <a:t>Block RAM </a:t>
            </a:r>
          </a:p>
        </p:txBody>
      </p:sp>
      <p:sp>
        <p:nvSpPr>
          <p:cNvPr id="130051" name="Rectangle 3">
            <a:extLst>
              <a:ext uri="{FF2B5EF4-FFF2-40B4-BE49-F238E27FC236}">
                <a16:creationId xmlns:a16="http://schemas.microsoft.com/office/drawing/2014/main" id="{77F96A17-2384-4D9E-B4F6-B54A8FC25A39}"/>
              </a:ext>
            </a:extLst>
          </p:cNvPr>
          <p:cNvSpPr>
            <a:spLocks noGrp="1" noChangeArrowheads="1"/>
          </p:cNvSpPr>
          <p:nvPr>
            <p:ph idx="1"/>
          </p:nvPr>
        </p:nvSpPr>
        <p:spPr>
          <a:xfrm>
            <a:off x="838200" y="1546951"/>
            <a:ext cx="10515600" cy="4351338"/>
          </a:xfrm>
        </p:spPr>
        <p:txBody>
          <a:bodyPr>
            <a:normAutofit fontScale="92500" lnSpcReduction="20000"/>
          </a:bodyPr>
          <a:lstStyle/>
          <a:p>
            <a:pPr marL="342900" indent="-342900">
              <a:lnSpc>
                <a:spcPct val="150000"/>
              </a:lnSpc>
              <a:buClrTx/>
              <a:buFont typeface="Arial" panose="020B0604020202020204" pitchFamily="34" charset="0"/>
              <a:buChar char="•"/>
            </a:pPr>
            <a:r>
              <a:rPr lang="en-GB" altLang="en-US" dirty="0"/>
              <a:t>RAMS can be protected by error protection codes</a:t>
            </a:r>
          </a:p>
          <a:p>
            <a:pPr marL="342900" indent="-342900">
              <a:lnSpc>
                <a:spcPct val="150000"/>
              </a:lnSpc>
              <a:buClrTx/>
              <a:buFont typeface="Arial" panose="020B0604020202020204" pitchFamily="34" charset="0"/>
              <a:buChar char="•"/>
            </a:pPr>
            <a:r>
              <a:rPr lang="en-GB" altLang="en-US" dirty="0"/>
              <a:t>Depending upon the device these are hard coded into the RAMS and transparent to the user or require user implementation</a:t>
            </a:r>
          </a:p>
          <a:p>
            <a:pPr marL="342900" indent="-342900">
              <a:lnSpc>
                <a:spcPct val="150000"/>
              </a:lnSpc>
              <a:buClrTx/>
              <a:buFont typeface="Arial" panose="020B0604020202020204" pitchFamily="34" charset="0"/>
              <a:buChar char="•"/>
            </a:pPr>
            <a:r>
              <a:rPr lang="en-GB" altLang="en-US" dirty="0"/>
              <a:t>Regardless of how they are implemented it is a good idea to use a scrubbing algorithm which will read back contents out of the memory periodically and ensure correction of any errors to prevent a build up of errors</a:t>
            </a:r>
          </a:p>
          <a:p>
            <a:pPr marL="342900" indent="-342900">
              <a:lnSpc>
                <a:spcPct val="150000"/>
              </a:lnSpc>
              <a:buClrTx/>
              <a:buFont typeface="Arial" panose="020B0604020202020204" pitchFamily="34" charset="0"/>
              <a:buChar char="•"/>
            </a:pPr>
            <a:r>
              <a:rPr lang="en-GB" altLang="en-US" dirty="0"/>
              <a:t>If these RAMS are being used to store the configuration of the system it is a good idea to have a copy of this configuration on the ground payload control system to ease recovery in the worse case</a:t>
            </a:r>
          </a:p>
        </p:txBody>
      </p:sp>
      <p:sp>
        <p:nvSpPr>
          <p:cNvPr id="4" name="Footer Placeholder 3">
            <a:extLst>
              <a:ext uri="{FF2B5EF4-FFF2-40B4-BE49-F238E27FC236}">
                <a16:creationId xmlns:a16="http://schemas.microsoft.com/office/drawing/2014/main" id="{A1BE74AC-E477-4D70-8B24-286A8BF9E30B}"/>
              </a:ext>
            </a:extLst>
          </p:cNvPr>
          <p:cNvSpPr>
            <a:spLocks noGrp="1"/>
          </p:cNvSpPr>
          <p:nvPr>
            <p:ph type="ftr" sz="quarter" idx="11"/>
          </p:nvPr>
        </p:nvSpPr>
        <p:spPr>
          <a:xfrm>
            <a:off x="4038600" y="6317268"/>
            <a:ext cx="4114800" cy="365125"/>
          </a:xfrm>
        </p:spPr>
        <p:txBody>
          <a:bodyPr/>
          <a:lstStyle/>
          <a:p>
            <a:pPr algn="ctr"/>
            <a:r>
              <a:rPr lang="en-US"/>
              <a:t>© Adiuvo Engineering and Training, Ltd. 2020</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7E8FA-3A49-44FE-8648-0E7DB2C0B328}"/>
              </a:ext>
            </a:extLst>
          </p:cNvPr>
          <p:cNvSpPr>
            <a:spLocks noGrp="1"/>
          </p:cNvSpPr>
          <p:nvPr>
            <p:ph type="title"/>
          </p:nvPr>
        </p:nvSpPr>
        <p:spPr/>
        <p:txBody>
          <a:bodyPr/>
          <a:lstStyle/>
          <a:p>
            <a:r>
              <a:rPr lang="en-GB" dirty="0"/>
              <a:t>BRAM in Xilinx </a:t>
            </a:r>
          </a:p>
        </p:txBody>
      </p:sp>
      <p:sp>
        <p:nvSpPr>
          <p:cNvPr id="3" name="Content Placeholder 2">
            <a:extLst>
              <a:ext uri="{FF2B5EF4-FFF2-40B4-BE49-F238E27FC236}">
                <a16:creationId xmlns:a16="http://schemas.microsoft.com/office/drawing/2014/main" id="{7138B669-BC3B-4F5E-AE4D-9A37FE6FBF86}"/>
              </a:ext>
            </a:extLst>
          </p:cNvPr>
          <p:cNvSpPr>
            <a:spLocks noGrp="1"/>
          </p:cNvSpPr>
          <p:nvPr>
            <p:ph idx="1"/>
          </p:nvPr>
        </p:nvSpPr>
        <p:spPr/>
        <p:txBody>
          <a:bodyPr>
            <a:normAutofit/>
          </a:bodyPr>
          <a:lstStyle/>
          <a:p>
            <a:pPr marL="342900" indent="-342900">
              <a:lnSpc>
                <a:spcPct val="150000"/>
              </a:lnSpc>
              <a:buClrTx/>
              <a:buFont typeface="Arial" panose="020B0604020202020204" pitchFamily="34" charset="0"/>
              <a:buChar char="•"/>
            </a:pPr>
            <a:r>
              <a:rPr lang="en-GB" dirty="0"/>
              <a:t>Inherent support for ECC </a:t>
            </a:r>
          </a:p>
          <a:p>
            <a:pPr marL="342900" indent="-342900">
              <a:lnSpc>
                <a:spcPct val="150000"/>
              </a:lnSpc>
              <a:buClrTx/>
              <a:buFont typeface="Arial" panose="020B0604020202020204" pitchFamily="34" charset="0"/>
              <a:buChar char="•"/>
            </a:pPr>
            <a:r>
              <a:rPr lang="en-GB" dirty="0"/>
              <a:t>Cannot initialise BRAM with a COE file it ECC is used  </a:t>
            </a:r>
          </a:p>
          <a:p>
            <a:pPr marL="342900" indent="-342900">
              <a:lnSpc>
                <a:spcPct val="150000"/>
              </a:lnSpc>
              <a:buClrTx/>
              <a:buFont typeface="Arial" panose="020B0604020202020204" pitchFamily="34" charset="0"/>
              <a:buChar char="•"/>
            </a:pPr>
            <a:r>
              <a:rPr lang="en-GB" dirty="0"/>
              <a:t>BRAM 64 bit data width and greater Hard Hamming Implementation </a:t>
            </a:r>
          </a:p>
          <a:p>
            <a:pPr marL="342900" indent="-342900">
              <a:lnSpc>
                <a:spcPct val="150000"/>
              </a:lnSpc>
              <a:buClrTx/>
              <a:buFont typeface="Arial" panose="020B0604020202020204" pitchFamily="34" charset="0"/>
              <a:buChar char="•"/>
            </a:pPr>
            <a:r>
              <a:rPr lang="en-GB" dirty="0"/>
              <a:t>BRAM less than 64 bit data width soft hamming implementation </a:t>
            </a:r>
          </a:p>
          <a:p>
            <a:pPr marL="342900" indent="-342900">
              <a:lnSpc>
                <a:spcPct val="150000"/>
              </a:lnSpc>
              <a:buClrTx/>
              <a:buFont typeface="Arial" panose="020B0604020202020204" pitchFamily="34" charset="0"/>
              <a:buChar char="•"/>
            </a:pPr>
            <a:r>
              <a:rPr lang="en-GB" dirty="0"/>
              <a:t>Can optimise for performance / power </a:t>
            </a:r>
          </a:p>
        </p:txBody>
      </p:sp>
      <p:sp>
        <p:nvSpPr>
          <p:cNvPr id="5" name="Footer Placeholder 3">
            <a:extLst>
              <a:ext uri="{FF2B5EF4-FFF2-40B4-BE49-F238E27FC236}">
                <a16:creationId xmlns:a16="http://schemas.microsoft.com/office/drawing/2014/main" id="{E7C3D3AC-C7CB-4418-B6E8-90BA4DCBC01B}"/>
              </a:ext>
            </a:extLst>
          </p:cNvPr>
          <p:cNvSpPr>
            <a:spLocks noGrp="1"/>
          </p:cNvSpPr>
          <p:nvPr>
            <p:ph type="ftr" sz="quarter" idx="11"/>
          </p:nvPr>
        </p:nvSpPr>
        <p:spPr>
          <a:xfrm>
            <a:off x="4038600" y="6317268"/>
            <a:ext cx="4114800" cy="365125"/>
          </a:xfrm>
        </p:spPr>
        <p:txBody>
          <a:bodyPr/>
          <a:lstStyle/>
          <a:p>
            <a:pPr algn="ctr"/>
            <a:r>
              <a:rPr lang="en-US"/>
              <a:t>© Adiuvo Engineering and Training, Ltd. 2020</a:t>
            </a:r>
            <a:endParaRPr lang="en-US" dirty="0"/>
          </a:p>
        </p:txBody>
      </p:sp>
    </p:spTree>
    <p:extLst>
      <p:ext uri="{BB962C8B-B14F-4D97-AF65-F5344CB8AC3E}">
        <p14:creationId xmlns:p14="http://schemas.microsoft.com/office/powerpoint/2010/main" val="17723300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A5743-34B7-4C67-B49B-732A7BA4FCD7}"/>
              </a:ext>
            </a:extLst>
          </p:cNvPr>
          <p:cNvSpPr>
            <a:spLocks noGrp="1"/>
          </p:cNvSpPr>
          <p:nvPr>
            <p:ph type="title"/>
          </p:nvPr>
        </p:nvSpPr>
        <p:spPr/>
        <p:txBody>
          <a:bodyPr/>
          <a:lstStyle/>
          <a:p>
            <a:r>
              <a:rPr lang="en-GB" dirty="0"/>
              <a:t>ECC In Block Memory Generator </a:t>
            </a:r>
          </a:p>
        </p:txBody>
      </p:sp>
      <p:pic>
        <p:nvPicPr>
          <p:cNvPr id="6" name="Content Placeholder 5">
            <a:extLst>
              <a:ext uri="{FF2B5EF4-FFF2-40B4-BE49-F238E27FC236}">
                <a16:creationId xmlns:a16="http://schemas.microsoft.com/office/drawing/2014/main" id="{EA904611-36F5-464C-BDA9-9C15EB89CA60}"/>
              </a:ext>
            </a:extLst>
          </p:cNvPr>
          <p:cNvPicPr>
            <a:picLocks noGrp="1" noChangeAspect="1"/>
          </p:cNvPicPr>
          <p:nvPr>
            <p:ph idx="1"/>
          </p:nvPr>
        </p:nvPicPr>
        <p:blipFill>
          <a:blip r:embed="rId2"/>
          <a:stretch>
            <a:fillRect/>
          </a:stretch>
        </p:blipFill>
        <p:spPr>
          <a:xfrm>
            <a:off x="6096000" y="1847850"/>
            <a:ext cx="5576805" cy="4148104"/>
          </a:xfrm>
          <a:prstGeom prst="rect">
            <a:avLst/>
          </a:prstGeom>
        </p:spPr>
      </p:pic>
      <p:pic>
        <p:nvPicPr>
          <p:cNvPr id="5" name="Picture 4">
            <a:extLst>
              <a:ext uri="{FF2B5EF4-FFF2-40B4-BE49-F238E27FC236}">
                <a16:creationId xmlns:a16="http://schemas.microsoft.com/office/drawing/2014/main" id="{D04C7DF1-36D6-48A6-BBFF-1CB110AFB2A5}"/>
              </a:ext>
            </a:extLst>
          </p:cNvPr>
          <p:cNvPicPr>
            <a:picLocks noChangeAspect="1"/>
          </p:cNvPicPr>
          <p:nvPr/>
        </p:nvPicPr>
        <p:blipFill>
          <a:blip r:embed="rId3"/>
          <a:stretch>
            <a:fillRect/>
          </a:stretch>
        </p:blipFill>
        <p:spPr>
          <a:xfrm>
            <a:off x="763035" y="1847850"/>
            <a:ext cx="5213704" cy="4117839"/>
          </a:xfrm>
          <a:prstGeom prst="rect">
            <a:avLst/>
          </a:prstGeom>
        </p:spPr>
      </p:pic>
      <p:sp>
        <p:nvSpPr>
          <p:cNvPr id="7" name="Footer Placeholder 3">
            <a:extLst>
              <a:ext uri="{FF2B5EF4-FFF2-40B4-BE49-F238E27FC236}">
                <a16:creationId xmlns:a16="http://schemas.microsoft.com/office/drawing/2014/main" id="{169692A2-D384-4B02-B546-5F370038409F}"/>
              </a:ext>
            </a:extLst>
          </p:cNvPr>
          <p:cNvSpPr>
            <a:spLocks noGrp="1"/>
          </p:cNvSpPr>
          <p:nvPr>
            <p:ph type="ftr" sz="quarter" idx="11"/>
          </p:nvPr>
        </p:nvSpPr>
        <p:spPr>
          <a:xfrm>
            <a:off x="4038600" y="6317268"/>
            <a:ext cx="4114800" cy="365125"/>
          </a:xfrm>
        </p:spPr>
        <p:txBody>
          <a:bodyPr/>
          <a:lstStyle/>
          <a:p>
            <a:pPr algn="ctr"/>
            <a:r>
              <a:rPr lang="en-US"/>
              <a:t>© Adiuvo Engineering and Training, Ltd. 2020</a:t>
            </a:r>
            <a:endParaRPr lang="en-US" dirty="0"/>
          </a:p>
        </p:txBody>
      </p:sp>
    </p:spTree>
    <p:extLst>
      <p:ext uri="{BB962C8B-B14F-4D97-AF65-F5344CB8AC3E}">
        <p14:creationId xmlns:p14="http://schemas.microsoft.com/office/powerpoint/2010/main" val="3817312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862BF-6002-4290-9370-00FCEA6FEA1C}"/>
              </a:ext>
            </a:extLst>
          </p:cNvPr>
          <p:cNvSpPr>
            <a:spLocks noGrp="1"/>
          </p:cNvSpPr>
          <p:nvPr>
            <p:ph type="title"/>
          </p:nvPr>
        </p:nvSpPr>
        <p:spPr/>
        <p:txBody>
          <a:bodyPr/>
          <a:lstStyle/>
          <a:p>
            <a:r>
              <a:rPr lang="en-GB" dirty="0"/>
              <a:t>Injection of Error in to BRAM </a:t>
            </a:r>
          </a:p>
        </p:txBody>
      </p:sp>
      <p:pic>
        <p:nvPicPr>
          <p:cNvPr id="6" name="Picture 5">
            <a:extLst>
              <a:ext uri="{FF2B5EF4-FFF2-40B4-BE49-F238E27FC236}">
                <a16:creationId xmlns:a16="http://schemas.microsoft.com/office/drawing/2014/main" id="{C5ADE0BF-C88B-4EDD-9205-40AE1D43E37E}"/>
              </a:ext>
            </a:extLst>
          </p:cNvPr>
          <p:cNvPicPr>
            <a:picLocks noChangeAspect="1"/>
          </p:cNvPicPr>
          <p:nvPr/>
        </p:nvPicPr>
        <p:blipFill>
          <a:blip r:embed="rId2"/>
          <a:stretch>
            <a:fillRect/>
          </a:stretch>
        </p:blipFill>
        <p:spPr>
          <a:xfrm>
            <a:off x="838200" y="1813172"/>
            <a:ext cx="10874829" cy="3602704"/>
          </a:xfrm>
          <a:prstGeom prst="rect">
            <a:avLst/>
          </a:prstGeom>
        </p:spPr>
      </p:pic>
      <p:sp>
        <p:nvSpPr>
          <p:cNvPr id="5" name="Footer Placeholder 3">
            <a:extLst>
              <a:ext uri="{FF2B5EF4-FFF2-40B4-BE49-F238E27FC236}">
                <a16:creationId xmlns:a16="http://schemas.microsoft.com/office/drawing/2014/main" id="{3CD17220-46BD-45F7-90C6-EC3CE35E0F45}"/>
              </a:ext>
            </a:extLst>
          </p:cNvPr>
          <p:cNvSpPr>
            <a:spLocks noGrp="1"/>
          </p:cNvSpPr>
          <p:nvPr>
            <p:ph type="ftr" sz="quarter" idx="11"/>
          </p:nvPr>
        </p:nvSpPr>
        <p:spPr>
          <a:xfrm>
            <a:off x="4038600" y="6317268"/>
            <a:ext cx="4114800" cy="365125"/>
          </a:xfrm>
        </p:spPr>
        <p:txBody>
          <a:bodyPr/>
          <a:lstStyle/>
          <a:p>
            <a:pPr algn="ctr"/>
            <a:r>
              <a:rPr lang="en-US"/>
              <a:t>© Adiuvo Engineering and Training, Ltd. 2020</a:t>
            </a:r>
            <a:endParaRPr lang="en-US" dirty="0"/>
          </a:p>
        </p:txBody>
      </p:sp>
    </p:spTree>
    <p:extLst>
      <p:ext uri="{BB962C8B-B14F-4D97-AF65-F5344CB8AC3E}">
        <p14:creationId xmlns:p14="http://schemas.microsoft.com/office/powerpoint/2010/main" val="1186825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8A09-5B68-4295-B16C-430F8A91200D}"/>
              </a:ext>
            </a:extLst>
          </p:cNvPr>
          <p:cNvSpPr>
            <a:spLocks noGrp="1"/>
          </p:cNvSpPr>
          <p:nvPr>
            <p:ph type="title"/>
          </p:nvPr>
        </p:nvSpPr>
        <p:spPr/>
        <p:txBody>
          <a:bodyPr/>
          <a:lstStyle/>
          <a:p>
            <a:r>
              <a:rPr lang="en-GB" dirty="0"/>
              <a:t>Read out of Error</a:t>
            </a:r>
          </a:p>
        </p:txBody>
      </p:sp>
      <p:pic>
        <p:nvPicPr>
          <p:cNvPr id="5" name="Picture 4">
            <a:extLst>
              <a:ext uri="{FF2B5EF4-FFF2-40B4-BE49-F238E27FC236}">
                <a16:creationId xmlns:a16="http://schemas.microsoft.com/office/drawing/2014/main" id="{48AAA418-898F-4B28-A19B-E527A850190C}"/>
              </a:ext>
            </a:extLst>
          </p:cNvPr>
          <p:cNvPicPr>
            <a:picLocks noChangeAspect="1"/>
          </p:cNvPicPr>
          <p:nvPr/>
        </p:nvPicPr>
        <p:blipFill>
          <a:blip r:embed="rId2"/>
          <a:stretch>
            <a:fillRect/>
          </a:stretch>
        </p:blipFill>
        <p:spPr>
          <a:xfrm>
            <a:off x="599208" y="1753033"/>
            <a:ext cx="11223171" cy="3706952"/>
          </a:xfrm>
          <a:prstGeom prst="rect">
            <a:avLst/>
          </a:prstGeom>
        </p:spPr>
      </p:pic>
      <p:sp>
        <p:nvSpPr>
          <p:cNvPr id="6" name="Footer Placeholder 3">
            <a:extLst>
              <a:ext uri="{FF2B5EF4-FFF2-40B4-BE49-F238E27FC236}">
                <a16:creationId xmlns:a16="http://schemas.microsoft.com/office/drawing/2014/main" id="{53FD4B0E-2245-4532-93A9-E7B8DCBD01C5}"/>
              </a:ext>
            </a:extLst>
          </p:cNvPr>
          <p:cNvSpPr>
            <a:spLocks noGrp="1"/>
          </p:cNvSpPr>
          <p:nvPr>
            <p:ph type="ftr" sz="quarter" idx="11"/>
          </p:nvPr>
        </p:nvSpPr>
        <p:spPr>
          <a:xfrm>
            <a:off x="4038600" y="6317268"/>
            <a:ext cx="4114800" cy="365125"/>
          </a:xfrm>
        </p:spPr>
        <p:txBody>
          <a:bodyPr/>
          <a:lstStyle/>
          <a:p>
            <a:pPr algn="ctr"/>
            <a:r>
              <a:rPr lang="en-US" dirty="0"/>
              <a:t>© </a:t>
            </a:r>
            <a:r>
              <a:rPr lang="en-US" dirty="0" err="1"/>
              <a:t>Adiuvo</a:t>
            </a:r>
            <a:r>
              <a:rPr lang="en-US" dirty="0"/>
              <a:t> Engineering and Training, Ltd. 2020</a:t>
            </a:r>
          </a:p>
        </p:txBody>
      </p:sp>
    </p:spTree>
    <p:extLst>
      <p:ext uri="{BB962C8B-B14F-4D97-AF65-F5344CB8AC3E}">
        <p14:creationId xmlns:p14="http://schemas.microsoft.com/office/powerpoint/2010/main" val="430639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1B557-B8AC-46F6-A0EE-88831D05F69A}"/>
              </a:ext>
            </a:extLst>
          </p:cNvPr>
          <p:cNvSpPr>
            <a:spLocks noGrp="1"/>
          </p:cNvSpPr>
          <p:nvPr>
            <p:ph type="title"/>
          </p:nvPr>
        </p:nvSpPr>
        <p:spPr/>
        <p:txBody>
          <a:bodyPr/>
          <a:lstStyle/>
          <a:p>
            <a:r>
              <a:rPr lang="en-US"/>
              <a:t>FPGA Architecture </a:t>
            </a:r>
            <a:endParaRPr lang="en-GB"/>
          </a:p>
        </p:txBody>
      </p:sp>
      <p:pic>
        <p:nvPicPr>
          <p:cNvPr id="5" name="Content Placeholder 4">
            <a:extLst>
              <a:ext uri="{FF2B5EF4-FFF2-40B4-BE49-F238E27FC236}">
                <a16:creationId xmlns:a16="http://schemas.microsoft.com/office/drawing/2014/main" id="{5973D545-DB2C-4CFB-BC0A-BB50E82C6025}"/>
              </a:ext>
            </a:extLst>
          </p:cNvPr>
          <p:cNvPicPr>
            <a:picLocks noGrp="1" noChangeAspect="1"/>
          </p:cNvPicPr>
          <p:nvPr>
            <p:ph idx="1"/>
          </p:nvPr>
        </p:nvPicPr>
        <p:blipFill>
          <a:blip r:embed="rId2"/>
          <a:stretch>
            <a:fillRect/>
          </a:stretch>
        </p:blipFill>
        <p:spPr>
          <a:xfrm>
            <a:off x="935113" y="1519318"/>
            <a:ext cx="5826226" cy="2713795"/>
          </a:xfrm>
          <a:prstGeom prst="rect">
            <a:avLst/>
          </a:prstGeom>
        </p:spPr>
      </p:pic>
      <p:sp>
        <p:nvSpPr>
          <p:cNvPr id="4" name="Slide Number Placeholder 3">
            <a:extLst>
              <a:ext uri="{FF2B5EF4-FFF2-40B4-BE49-F238E27FC236}">
                <a16:creationId xmlns:a16="http://schemas.microsoft.com/office/drawing/2014/main" id="{1843B44A-B4FE-45A9-BAAD-96D47AA6263F}"/>
              </a:ext>
            </a:extLst>
          </p:cNvPr>
          <p:cNvSpPr>
            <a:spLocks noGrp="1"/>
          </p:cNvSpPr>
          <p:nvPr>
            <p:ph type="sldNum" sz="quarter" idx="4"/>
          </p:nvPr>
        </p:nvSpPr>
        <p:spPr>
          <a:xfrm>
            <a:off x="113088" y="6391185"/>
            <a:ext cx="3853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EC4147-5A84-8547-9C71-4A7C21607A5D}" type="slidenum">
              <a:rPr lang="en-US" smtClean="0"/>
              <a:pPr/>
              <a:t>5</a:t>
            </a:fld>
            <a:endParaRPr lang="en-US"/>
          </a:p>
        </p:txBody>
      </p:sp>
      <p:pic>
        <p:nvPicPr>
          <p:cNvPr id="6" name="Picture 5">
            <a:extLst>
              <a:ext uri="{FF2B5EF4-FFF2-40B4-BE49-F238E27FC236}">
                <a16:creationId xmlns:a16="http://schemas.microsoft.com/office/drawing/2014/main" id="{A4312DCE-95D6-4B3F-98F3-1DF78E0885B6}"/>
              </a:ext>
            </a:extLst>
          </p:cNvPr>
          <p:cNvPicPr>
            <a:picLocks noChangeAspect="1"/>
          </p:cNvPicPr>
          <p:nvPr/>
        </p:nvPicPr>
        <p:blipFill>
          <a:blip r:embed="rId3"/>
          <a:stretch>
            <a:fillRect/>
          </a:stretch>
        </p:blipFill>
        <p:spPr>
          <a:xfrm>
            <a:off x="5809795" y="2488534"/>
            <a:ext cx="5544005" cy="3489158"/>
          </a:xfrm>
          <a:prstGeom prst="rect">
            <a:avLst/>
          </a:prstGeom>
        </p:spPr>
      </p:pic>
    </p:spTree>
    <p:extLst>
      <p:ext uri="{BB962C8B-B14F-4D97-AF65-F5344CB8AC3E}">
        <p14:creationId xmlns:p14="http://schemas.microsoft.com/office/powerpoint/2010/main" val="39723318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FAE737-4556-45FA-AF5F-D888AF50B491}"/>
              </a:ext>
            </a:extLst>
          </p:cNvPr>
          <p:cNvSpPr>
            <a:spLocks noGrp="1"/>
          </p:cNvSpPr>
          <p:nvPr>
            <p:ph type="title"/>
          </p:nvPr>
        </p:nvSpPr>
        <p:spPr/>
        <p:txBody>
          <a:bodyPr/>
          <a:lstStyle/>
          <a:p>
            <a:r>
              <a:rPr lang="en-GB" dirty="0"/>
              <a:t>BRAM Optimisations</a:t>
            </a:r>
          </a:p>
        </p:txBody>
      </p:sp>
      <p:sp>
        <p:nvSpPr>
          <p:cNvPr id="6" name="Content Placeholder 5">
            <a:extLst>
              <a:ext uri="{FF2B5EF4-FFF2-40B4-BE49-F238E27FC236}">
                <a16:creationId xmlns:a16="http://schemas.microsoft.com/office/drawing/2014/main" id="{251B1FA9-7A65-4CF2-B269-BC473D4638B9}"/>
              </a:ext>
            </a:extLst>
          </p:cNvPr>
          <p:cNvSpPr>
            <a:spLocks noGrp="1"/>
          </p:cNvSpPr>
          <p:nvPr>
            <p:ph sz="half" idx="1"/>
          </p:nvPr>
        </p:nvSpPr>
        <p:spPr/>
        <p:txBody>
          <a:bodyPr>
            <a:normAutofit fontScale="85000" lnSpcReduction="10000"/>
          </a:bodyPr>
          <a:lstStyle/>
          <a:p>
            <a:pPr>
              <a:lnSpc>
                <a:spcPct val="150000"/>
              </a:lnSpc>
            </a:pPr>
            <a:r>
              <a:rPr lang="en-GB" sz="2400" dirty="0"/>
              <a:t>Optimise BRAM for power / performance </a:t>
            </a:r>
          </a:p>
          <a:p>
            <a:pPr>
              <a:lnSpc>
                <a:spcPct val="150000"/>
              </a:lnSpc>
            </a:pPr>
            <a:r>
              <a:rPr lang="en-GB" sz="2400" dirty="0"/>
              <a:t>6K by 256 RAM implemented using a 64 BRAMS configured as 8K by 4 bits</a:t>
            </a:r>
          </a:p>
          <a:p>
            <a:pPr>
              <a:lnSpc>
                <a:spcPct val="150000"/>
              </a:lnSpc>
            </a:pPr>
            <a:r>
              <a:rPr lang="en-GB" sz="2400" dirty="0"/>
              <a:t>7 BRAMS configured as 1K by 36 repeated 6 times + one 8k x4 using 43 BRAMS</a:t>
            </a:r>
          </a:p>
          <a:p>
            <a:pPr>
              <a:lnSpc>
                <a:spcPct val="150000"/>
              </a:lnSpc>
            </a:pPr>
            <a:r>
              <a:rPr lang="en-GB" sz="2400" dirty="0" err="1"/>
              <a:t>RAM_decomposition</a:t>
            </a:r>
            <a:r>
              <a:rPr lang="en-GB" sz="2400" dirty="0"/>
              <a:t> constraint can be used for second structure </a:t>
            </a:r>
          </a:p>
          <a:p>
            <a:pPr>
              <a:lnSpc>
                <a:spcPct val="150000"/>
              </a:lnSpc>
            </a:pPr>
            <a:endParaRPr lang="en-GB" sz="2400" dirty="0"/>
          </a:p>
        </p:txBody>
      </p:sp>
      <p:pic>
        <p:nvPicPr>
          <p:cNvPr id="17410" name="Picture 2" descr="https://cdn-images-1.medium.com/max/1500/1*fsuh77gxeGEs4cT91_VDIQ.png">
            <a:extLst>
              <a:ext uri="{FF2B5EF4-FFF2-40B4-BE49-F238E27FC236}">
                <a16:creationId xmlns:a16="http://schemas.microsoft.com/office/drawing/2014/main" id="{88010A68-EF41-4550-9B35-3F048346598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096000" y="2299365"/>
            <a:ext cx="5181600" cy="2593367"/>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3">
            <a:extLst>
              <a:ext uri="{FF2B5EF4-FFF2-40B4-BE49-F238E27FC236}">
                <a16:creationId xmlns:a16="http://schemas.microsoft.com/office/drawing/2014/main" id="{1E406971-CA49-4D46-82E8-6CFFF3744A73}"/>
              </a:ext>
            </a:extLst>
          </p:cNvPr>
          <p:cNvSpPr txBox="1">
            <a:spLocks/>
          </p:cNvSpPr>
          <p:nvPr/>
        </p:nvSpPr>
        <p:spPr>
          <a:xfrm>
            <a:off x="4038600" y="6317268"/>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t>© Adiuvo Engineering and Training, Ltd. 2020</a:t>
            </a:r>
            <a:endParaRPr lang="en-US" sz="1200" dirty="0"/>
          </a:p>
        </p:txBody>
      </p:sp>
    </p:spTree>
    <p:extLst>
      <p:ext uri="{BB962C8B-B14F-4D97-AF65-F5344CB8AC3E}">
        <p14:creationId xmlns:p14="http://schemas.microsoft.com/office/powerpoint/2010/main" val="727364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E4C1-81B5-4EB4-A418-663CA16D4858}"/>
              </a:ext>
            </a:extLst>
          </p:cNvPr>
          <p:cNvSpPr>
            <a:spLocks noGrp="1"/>
          </p:cNvSpPr>
          <p:nvPr>
            <p:ph type="title"/>
          </p:nvPr>
        </p:nvSpPr>
        <p:spPr/>
        <p:txBody>
          <a:bodyPr/>
          <a:lstStyle/>
          <a:p>
            <a:r>
              <a:rPr lang="en-GB" dirty="0"/>
              <a:t>BRAM Optimisations</a:t>
            </a:r>
          </a:p>
        </p:txBody>
      </p:sp>
      <p:sp>
        <p:nvSpPr>
          <p:cNvPr id="3" name="Content Placeholder 2">
            <a:extLst>
              <a:ext uri="{FF2B5EF4-FFF2-40B4-BE49-F238E27FC236}">
                <a16:creationId xmlns:a16="http://schemas.microsoft.com/office/drawing/2014/main" id="{C328638D-306C-4EEA-8025-C35C1AEB032D}"/>
              </a:ext>
            </a:extLst>
          </p:cNvPr>
          <p:cNvSpPr>
            <a:spLocks noGrp="1"/>
          </p:cNvSpPr>
          <p:nvPr>
            <p:ph sz="half" idx="1"/>
          </p:nvPr>
        </p:nvSpPr>
        <p:spPr>
          <a:xfrm>
            <a:off x="772489" y="1690688"/>
            <a:ext cx="5181600" cy="4351338"/>
          </a:xfrm>
        </p:spPr>
        <p:txBody>
          <a:bodyPr>
            <a:normAutofit/>
          </a:bodyPr>
          <a:lstStyle/>
          <a:p>
            <a:pPr>
              <a:lnSpc>
                <a:spcPct val="150000"/>
              </a:lnSpc>
            </a:pPr>
            <a:r>
              <a:rPr lang="en-GB" sz="2400" dirty="0"/>
              <a:t>Can also use RAM </a:t>
            </a:r>
            <a:r>
              <a:rPr lang="en-GB" sz="2400" dirty="0" err="1"/>
              <a:t>cascade_height</a:t>
            </a:r>
            <a:r>
              <a:rPr lang="en-GB" sz="2400" dirty="0"/>
              <a:t> constraint</a:t>
            </a:r>
          </a:p>
          <a:p>
            <a:pPr>
              <a:lnSpc>
                <a:spcPct val="150000"/>
              </a:lnSpc>
            </a:pPr>
            <a:r>
              <a:rPr lang="en-GB" sz="2400" dirty="0"/>
              <a:t>Not just a choice between power and performance</a:t>
            </a:r>
          </a:p>
          <a:p>
            <a:pPr>
              <a:lnSpc>
                <a:spcPct val="150000"/>
              </a:lnSpc>
            </a:pPr>
            <a:r>
              <a:rPr lang="en-GB" sz="2400" dirty="0"/>
              <a:t>Also possible to combine the </a:t>
            </a:r>
            <a:r>
              <a:rPr lang="en-GB" sz="2400" dirty="0" err="1"/>
              <a:t>cascade_height</a:t>
            </a:r>
            <a:r>
              <a:rPr lang="en-GB" sz="2400" dirty="0"/>
              <a:t> and </a:t>
            </a:r>
            <a:r>
              <a:rPr lang="en-GB" sz="2400" dirty="0" err="1"/>
              <a:t>ram_decomposition</a:t>
            </a:r>
            <a:r>
              <a:rPr lang="en-GB" sz="2400" dirty="0"/>
              <a:t> </a:t>
            </a:r>
          </a:p>
        </p:txBody>
      </p:sp>
      <p:pic>
        <p:nvPicPr>
          <p:cNvPr id="18434" name="Picture 2" descr="https://cdn-images-1.medium.com/max/1500/1*gsyo0b8Jow01brzDTfD31A.png">
            <a:extLst>
              <a:ext uri="{FF2B5EF4-FFF2-40B4-BE49-F238E27FC236}">
                <a16:creationId xmlns:a16="http://schemas.microsoft.com/office/drawing/2014/main" id="{B9E65E5E-1E25-4429-BA41-FEEE8B1DEDC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172200" y="2431187"/>
            <a:ext cx="5181600" cy="2683014"/>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a:extLst>
              <a:ext uri="{FF2B5EF4-FFF2-40B4-BE49-F238E27FC236}">
                <a16:creationId xmlns:a16="http://schemas.microsoft.com/office/drawing/2014/main" id="{CD6B8FCA-F3A1-4C7F-94A3-437D62AB9B78}"/>
              </a:ext>
            </a:extLst>
          </p:cNvPr>
          <p:cNvSpPr txBox="1">
            <a:spLocks/>
          </p:cNvSpPr>
          <p:nvPr/>
        </p:nvSpPr>
        <p:spPr>
          <a:xfrm>
            <a:off x="4038600" y="6317268"/>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 </a:t>
            </a:r>
            <a:r>
              <a:rPr lang="en-US" sz="1200" dirty="0" err="1"/>
              <a:t>Adiuvo</a:t>
            </a:r>
            <a:r>
              <a:rPr lang="en-US" sz="1200" dirty="0"/>
              <a:t> Engineering and Training, Ltd. 2020</a:t>
            </a:r>
          </a:p>
        </p:txBody>
      </p:sp>
    </p:spTree>
    <p:extLst>
      <p:ext uri="{BB962C8B-B14F-4D97-AF65-F5344CB8AC3E}">
        <p14:creationId xmlns:p14="http://schemas.microsoft.com/office/powerpoint/2010/main" val="291324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1D147D2-BD9F-439E-8473-5B696923E8CE}"/>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52</a:t>
            </a:fld>
            <a:endParaRPr lang="en-US" dirty="0"/>
          </a:p>
        </p:txBody>
      </p:sp>
      <p:sp>
        <p:nvSpPr>
          <p:cNvPr id="7" name="Title 1">
            <a:extLst>
              <a:ext uri="{FF2B5EF4-FFF2-40B4-BE49-F238E27FC236}">
                <a16:creationId xmlns:a16="http://schemas.microsoft.com/office/drawing/2014/main" id="{1D4930AA-4359-4D13-B6F8-75ABFDA807B7}"/>
              </a:ext>
            </a:extLst>
          </p:cNvPr>
          <p:cNvSpPr txBox="1">
            <a:spLocks/>
          </p:cNvSpPr>
          <p:nvPr/>
        </p:nvSpPr>
        <p:spPr>
          <a:xfrm>
            <a:off x="838200" y="2766218"/>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DSP48</a:t>
            </a:r>
            <a:endParaRPr lang="en-US" b="1" dirty="0"/>
          </a:p>
        </p:txBody>
      </p:sp>
    </p:spTree>
    <p:extLst>
      <p:ext uri="{BB962C8B-B14F-4D97-AF65-F5344CB8AC3E}">
        <p14:creationId xmlns:p14="http://schemas.microsoft.com/office/powerpoint/2010/main" val="27027693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91AFE-D4AA-4DCB-945C-7955D195FF97}"/>
              </a:ext>
            </a:extLst>
          </p:cNvPr>
          <p:cNvSpPr>
            <a:spLocks noGrp="1"/>
          </p:cNvSpPr>
          <p:nvPr>
            <p:ph type="title"/>
          </p:nvPr>
        </p:nvSpPr>
        <p:spPr/>
        <p:txBody>
          <a:bodyPr/>
          <a:lstStyle/>
          <a:p>
            <a:r>
              <a:rPr lang="en-US" dirty="0"/>
              <a:t>DSP</a:t>
            </a:r>
            <a:endParaRPr lang="en-GB" dirty="0"/>
          </a:p>
        </p:txBody>
      </p:sp>
      <p:sp>
        <p:nvSpPr>
          <p:cNvPr id="3" name="Content Placeholder 2">
            <a:extLst>
              <a:ext uri="{FF2B5EF4-FFF2-40B4-BE49-F238E27FC236}">
                <a16:creationId xmlns:a16="http://schemas.microsoft.com/office/drawing/2014/main" id="{2A75B219-D74B-4890-B925-5C1C6E4EB39D}"/>
              </a:ext>
            </a:extLst>
          </p:cNvPr>
          <p:cNvSpPr>
            <a:spLocks noGrp="1"/>
          </p:cNvSpPr>
          <p:nvPr>
            <p:ph idx="1"/>
          </p:nvPr>
        </p:nvSpPr>
        <p:spPr>
          <a:xfrm>
            <a:off x="838200" y="1253331"/>
            <a:ext cx="10515600" cy="4351338"/>
          </a:xfrm>
        </p:spPr>
        <p:txBody>
          <a:bodyPr/>
          <a:lstStyle/>
          <a:p>
            <a:pPr>
              <a:lnSpc>
                <a:spcPct val="150000"/>
              </a:lnSpc>
            </a:pPr>
            <a:r>
              <a:rPr lang="en-US" dirty="0"/>
              <a:t>Mathematical structures such as add / subtract / Multiply / Division can be implemented in FPGA using LUT and Flip Flops</a:t>
            </a:r>
          </a:p>
          <a:p>
            <a:pPr marL="1028700" lvl="1" indent="-342900">
              <a:lnSpc>
                <a:spcPct val="150000"/>
              </a:lnSpc>
              <a:buFont typeface="Arial" panose="020B0604020202020204" pitchFamily="34" charset="0"/>
              <a:buChar char="•"/>
            </a:pPr>
            <a:r>
              <a:rPr lang="en-US" dirty="0"/>
              <a:t>Not efficient for high performance  - Better to have dedicated resources in the FPGA </a:t>
            </a:r>
          </a:p>
          <a:p>
            <a:pPr>
              <a:lnSpc>
                <a:spcPct val="150000"/>
              </a:lnSpc>
            </a:pPr>
            <a:r>
              <a:rPr lang="en-US" dirty="0"/>
              <a:t>Enter the DSP48 </a:t>
            </a:r>
          </a:p>
          <a:p>
            <a:endParaRPr lang="en-US" dirty="0"/>
          </a:p>
        </p:txBody>
      </p:sp>
      <p:sp>
        <p:nvSpPr>
          <p:cNvPr id="4" name="Footer Placeholder 3">
            <a:extLst>
              <a:ext uri="{FF2B5EF4-FFF2-40B4-BE49-F238E27FC236}">
                <a16:creationId xmlns:a16="http://schemas.microsoft.com/office/drawing/2014/main" id="{C8498633-FE27-40D5-B927-58A834D9BFEB}"/>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A1F1EFB1-AA96-413D-B651-60A406201032}"/>
              </a:ext>
            </a:extLst>
          </p:cNvPr>
          <p:cNvSpPr>
            <a:spLocks noGrp="1"/>
          </p:cNvSpPr>
          <p:nvPr>
            <p:ph type="sldNum" sz="quarter" idx="4"/>
          </p:nvPr>
        </p:nvSpPr>
        <p:spPr/>
        <p:txBody>
          <a:bodyPr/>
          <a:lstStyle/>
          <a:p>
            <a:fld id="{F2CE8A50-B8D0-457B-A77C-B74D45AE23B6}" type="slidenum">
              <a:rPr lang="en-US" smtClean="0"/>
              <a:pPr/>
              <a:t>53</a:t>
            </a:fld>
            <a:endParaRPr lang="en-US" dirty="0"/>
          </a:p>
        </p:txBody>
      </p:sp>
      <p:pic>
        <p:nvPicPr>
          <p:cNvPr id="7" name="Picture 6">
            <a:extLst>
              <a:ext uri="{FF2B5EF4-FFF2-40B4-BE49-F238E27FC236}">
                <a16:creationId xmlns:a16="http://schemas.microsoft.com/office/drawing/2014/main" id="{F7651981-9C61-4613-8B02-E7BD2C722C26}"/>
              </a:ext>
            </a:extLst>
          </p:cNvPr>
          <p:cNvPicPr>
            <a:picLocks noChangeAspect="1"/>
          </p:cNvPicPr>
          <p:nvPr/>
        </p:nvPicPr>
        <p:blipFill>
          <a:blip r:embed="rId2"/>
          <a:stretch>
            <a:fillRect/>
          </a:stretch>
        </p:blipFill>
        <p:spPr>
          <a:xfrm>
            <a:off x="3503703" y="3640743"/>
            <a:ext cx="6334125" cy="2676525"/>
          </a:xfrm>
          <a:prstGeom prst="rect">
            <a:avLst/>
          </a:prstGeom>
        </p:spPr>
      </p:pic>
    </p:spTree>
    <p:extLst>
      <p:ext uri="{BB962C8B-B14F-4D97-AF65-F5344CB8AC3E}">
        <p14:creationId xmlns:p14="http://schemas.microsoft.com/office/powerpoint/2010/main" val="3559769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77532-1795-404F-BE73-7E92B64B1BD7}"/>
              </a:ext>
            </a:extLst>
          </p:cNvPr>
          <p:cNvSpPr>
            <a:spLocks noGrp="1"/>
          </p:cNvSpPr>
          <p:nvPr>
            <p:ph type="title"/>
          </p:nvPr>
        </p:nvSpPr>
        <p:spPr/>
        <p:txBody>
          <a:bodyPr/>
          <a:lstStyle/>
          <a:p>
            <a:r>
              <a:rPr lang="en-US" dirty="0"/>
              <a:t>DSP</a:t>
            </a:r>
            <a:endParaRPr lang="en-GB" dirty="0"/>
          </a:p>
        </p:txBody>
      </p:sp>
      <p:sp>
        <p:nvSpPr>
          <p:cNvPr id="3" name="Content Placeholder 2">
            <a:extLst>
              <a:ext uri="{FF2B5EF4-FFF2-40B4-BE49-F238E27FC236}">
                <a16:creationId xmlns:a16="http://schemas.microsoft.com/office/drawing/2014/main" id="{2FC124FB-0831-4C74-8034-10CFE8C0AE95}"/>
              </a:ext>
            </a:extLst>
          </p:cNvPr>
          <p:cNvSpPr>
            <a:spLocks noGrp="1"/>
          </p:cNvSpPr>
          <p:nvPr>
            <p:ph idx="1"/>
          </p:nvPr>
        </p:nvSpPr>
        <p:spPr>
          <a:xfrm>
            <a:off x="838200" y="1690688"/>
            <a:ext cx="10515600" cy="4351338"/>
          </a:xfrm>
        </p:spPr>
        <p:txBody>
          <a:bodyPr>
            <a:normAutofit/>
          </a:bodyPr>
          <a:lstStyle/>
          <a:p>
            <a:pPr>
              <a:lnSpc>
                <a:spcPct val="150000"/>
              </a:lnSpc>
            </a:pPr>
            <a:r>
              <a:rPr lang="en-US" dirty="0"/>
              <a:t>Applications </a:t>
            </a:r>
          </a:p>
          <a:p>
            <a:pPr marL="342900" indent="-342900">
              <a:lnSpc>
                <a:spcPct val="150000"/>
              </a:lnSpc>
              <a:buFont typeface="Arial" panose="020B0604020202020204" pitchFamily="34" charset="0"/>
              <a:buChar char="•"/>
            </a:pPr>
            <a:r>
              <a:rPr lang="en-US" dirty="0"/>
              <a:t>Fixed- and floating-point Fast Fourier Transform (FFT) functions</a:t>
            </a:r>
          </a:p>
          <a:p>
            <a:pPr marL="342900" indent="-342900">
              <a:lnSpc>
                <a:spcPct val="150000"/>
              </a:lnSpc>
              <a:buFont typeface="Arial" panose="020B0604020202020204" pitchFamily="34" charset="0"/>
              <a:buChar char="•"/>
            </a:pPr>
            <a:r>
              <a:rPr lang="en-US" dirty="0"/>
              <a:t>Systolic FIR filters</a:t>
            </a:r>
          </a:p>
          <a:p>
            <a:pPr marL="342900" indent="-342900">
              <a:lnSpc>
                <a:spcPct val="150000"/>
              </a:lnSpc>
              <a:buFont typeface="Arial" panose="020B0604020202020204" pitchFamily="34" charset="0"/>
              <a:buChar char="•"/>
            </a:pPr>
            <a:r>
              <a:rPr lang="en-US" dirty="0" err="1"/>
              <a:t>MultiRate</a:t>
            </a:r>
            <a:r>
              <a:rPr lang="en-US" dirty="0"/>
              <a:t> FIR filters</a:t>
            </a:r>
          </a:p>
          <a:p>
            <a:pPr marL="342900" indent="-342900">
              <a:lnSpc>
                <a:spcPct val="150000"/>
              </a:lnSpc>
              <a:buFont typeface="Arial" panose="020B0604020202020204" pitchFamily="34" charset="0"/>
              <a:buChar char="•"/>
            </a:pPr>
            <a:r>
              <a:rPr lang="en-US" dirty="0"/>
              <a:t>CIC filters</a:t>
            </a:r>
          </a:p>
          <a:p>
            <a:pPr marL="342900" indent="-342900">
              <a:lnSpc>
                <a:spcPct val="150000"/>
              </a:lnSpc>
              <a:buFont typeface="Arial" panose="020B0604020202020204" pitchFamily="34" charset="0"/>
              <a:buChar char="•"/>
            </a:pPr>
            <a:r>
              <a:rPr lang="en-US" dirty="0"/>
              <a:t>Wide real/complex multipliers/accumulators</a:t>
            </a:r>
            <a:endParaRPr lang="en-GB" dirty="0"/>
          </a:p>
        </p:txBody>
      </p:sp>
      <p:sp>
        <p:nvSpPr>
          <p:cNvPr id="4" name="Footer Placeholder 3">
            <a:extLst>
              <a:ext uri="{FF2B5EF4-FFF2-40B4-BE49-F238E27FC236}">
                <a16:creationId xmlns:a16="http://schemas.microsoft.com/office/drawing/2014/main" id="{1442E813-6387-4D3C-B446-7B676D2C3622}"/>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A293D1E3-C6DB-4F35-8BF9-47EFBE5ACB94}"/>
              </a:ext>
            </a:extLst>
          </p:cNvPr>
          <p:cNvSpPr>
            <a:spLocks noGrp="1"/>
          </p:cNvSpPr>
          <p:nvPr>
            <p:ph type="sldNum" sz="quarter" idx="4"/>
          </p:nvPr>
        </p:nvSpPr>
        <p:spPr/>
        <p:txBody>
          <a:bodyPr/>
          <a:lstStyle/>
          <a:p>
            <a:fld id="{F2CE8A50-B8D0-457B-A77C-B74D45AE23B6}" type="slidenum">
              <a:rPr lang="en-US" smtClean="0"/>
              <a:pPr/>
              <a:t>54</a:t>
            </a:fld>
            <a:endParaRPr lang="en-US" dirty="0"/>
          </a:p>
        </p:txBody>
      </p:sp>
    </p:spTree>
    <p:extLst>
      <p:ext uri="{BB962C8B-B14F-4D97-AF65-F5344CB8AC3E}">
        <p14:creationId xmlns:p14="http://schemas.microsoft.com/office/powerpoint/2010/main" val="1087046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1D147D2-BD9F-439E-8473-5B696923E8CE}"/>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55</a:t>
            </a:fld>
            <a:endParaRPr lang="en-US" dirty="0"/>
          </a:p>
        </p:txBody>
      </p:sp>
      <p:sp>
        <p:nvSpPr>
          <p:cNvPr id="7" name="Title 1">
            <a:extLst>
              <a:ext uri="{FF2B5EF4-FFF2-40B4-BE49-F238E27FC236}">
                <a16:creationId xmlns:a16="http://schemas.microsoft.com/office/drawing/2014/main" id="{1D4930AA-4359-4D13-B6F8-75ABFDA807B7}"/>
              </a:ext>
            </a:extLst>
          </p:cNvPr>
          <p:cNvSpPr txBox="1">
            <a:spLocks/>
          </p:cNvSpPr>
          <p:nvPr/>
        </p:nvSpPr>
        <p:spPr>
          <a:xfrm>
            <a:off x="838200" y="2766218"/>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Multi Giga Bit </a:t>
            </a:r>
            <a:r>
              <a:rPr lang="en-US" b="1" dirty="0" err="1">
                <a:solidFill>
                  <a:schemeClr val="bg1"/>
                </a:solidFill>
              </a:rPr>
              <a:t>Transcievers</a:t>
            </a:r>
            <a:r>
              <a:rPr lang="en-US" b="1" dirty="0">
                <a:solidFill>
                  <a:schemeClr val="bg1"/>
                </a:solidFill>
              </a:rPr>
              <a:t> </a:t>
            </a:r>
            <a:endParaRPr lang="en-US" b="1" dirty="0"/>
          </a:p>
        </p:txBody>
      </p:sp>
    </p:spTree>
    <p:extLst>
      <p:ext uri="{BB962C8B-B14F-4D97-AF65-F5344CB8AC3E}">
        <p14:creationId xmlns:p14="http://schemas.microsoft.com/office/powerpoint/2010/main" val="26129468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C957D-9EFB-41DF-B23E-1E38721A40A8}"/>
              </a:ext>
            </a:extLst>
          </p:cNvPr>
          <p:cNvSpPr>
            <a:spLocks noGrp="1"/>
          </p:cNvSpPr>
          <p:nvPr>
            <p:ph type="title"/>
          </p:nvPr>
        </p:nvSpPr>
        <p:spPr/>
        <p:txBody>
          <a:bodyPr/>
          <a:lstStyle/>
          <a:p>
            <a:r>
              <a:rPr lang="en-US" dirty="0"/>
              <a:t>Multi Giga Bit Transceivers</a:t>
            </a:r>
            <a:endParaRPr lang="en-GB" dirty="0"/>
          </a:p>
        </p:txBody>
      </p:sp>
      <p:sp>
        <p:nvSpPr>
          <p:cNvPr id="3" name="Content Placeholder 2">
            <a:extLst>
              <a:ext uri="{FF2B5EF4-FFF2-40B4-BE49-F238E27FC236}">
                <a16:creationId xmlns:a16="http://schemas.microsoft.com/office/drawing/2014/main" id="{BADB2714-077A-4860-8CF3-5F4BD4780148}"/>
              </a:ext>
            </a:extLst>
          </p:cNvPr>
          <p:cNvSpPr>
            <a:spLocks noGrp="1"/>
          </p:cNvSpPr>
          <p:nvPr>
            <p:ph idx="1"/>
          </p:nvPr>
        </p:nvSpPr>
        <p:spPr>
          <a:xfrm>
            <a:off x="838200" y="1690688"/>
            <a:ext cx="10515600" cy="4127914"/>
          </a:xfrm>
        </p:spPr>
        <p:txBody>
          <a:bodyPr>
            <a:normAutofit lnSpcReduction="10000"/>
          </a:bodyPr>
          <a:lstStyle/>
          <a:p>
            <a:r>
              <a:rPr lang="en-US" dirty="0"/>
              <a:t>Xilinx FPGA implement high speed interfaces such as SATA, USB3, PCIe, Display port and Chip to Chip communications using MGTs</a:t>
            </a:r>
          </a:p>
          <a:p>
            <a:endParaRPr lang="en-US" dirty="0"/>
          </a:p>
          <a:p>
            <a:r>
              <a:rPr lang="en-US" dirty="0"/>
              <a:t>Special dedicated transceivers in the device – Normally in Quads with refence clock as well </a:t>
            </a:r>
          </a:p>
          <a:p>
            <a:endParaRPr lang="en-US" dirty="0"/>
          </a:p>
          <a:p>
            <a:r>
              <a:rPr lang="en-US" dirty="0"/>
              <a:t>Differential signaling and use Current Mode Logic  </a:t>
            </a:r>
          </a:p>
          <a:p>
            <a:endParaRPr lang="en-US" dirty="0"/>
          </a:p>
          <a:p>
            <a:r>
              <a:rPr lang="en-US" dirty="0"/>
              <a:t>PMA  Physical Media Attachment </a:t>
            </a:r>
          </a:p>
          <a:p>
            <a:r>
              <a:rPr lang="en-US" dirty="0"/>
              <a:t>PCS  Physical Coding Sublayer</a:t>
            </a:r>
            <a:endParaRPr lang="en-GB" dirty="0"/>
          </a:p>
        </p:txBody>
      </p:sp>
      <p:sp>
        <p:nvSpPr>
          <p:cNvPr id="4" name="Footer Placeholder 3">
            <a:extLst>
              <a:ext uri="{FF2B5EF4-FFF2-40B4-BE49-F238E27FC236}">
                <a16:creationId xmlns:a16="http://schemas.microsoft.com/office/drawing/2014/main" id="{F9794938-8BFB-43B1-9502-8F6B0A8FC1EC}"/>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FA9A2B54-BF2C-4B0B-9E8B-8D00647167A7}"/>
              </a:ext>
            </a:extLst>
          </p:cNvPr>
          <p:cNvSpPr>
            <a:spLocks noGrp="1"/>
          </p:cNvSpPr>
          <p:nvPr>
            <p:ph type="sldNum" sz="quarter" idx="4"/>
          </p:nvPr>
        </p:nvSpPr>
        <p:spPr/>
        <p:txBody>
          <a:bodyPr/>
          <a:lstStyle/>
          <a:p>
            <a:fld id="{F2CE8A50-B8D0-457B-A77C-B74D45AE23B6}" type="slidenum">
              <a:rPr lang="en-US" smtClean="0"/>
              <a:pPr/>
              <a:t>56</a:t>
            </a:fld>
            <a:endParaRPr lang="en-US" dirty="0"/>
          </a:p>
        </p:txBody>
      </p:sp>
    </p:spTree>
    <p:extLst>
      <p:ext uri="{BB962C8B-B14F-4D97-AF65-F5344CB8AC3E}">
        <p14:creationId xmlns:p14="http://schemas.microsoft.com/office/powerpoint/2010/main" val="20127982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9F41-332F-4046-995E-E014E01A7AE9}"/>
              </a:ext>
            </a:extLst>
          </p:cNvPr>
          <p:cNvSpPr>
            <a:spLocks noGrp="1"/>
          </p:cNvSpPr>
          <p:nvPr>
            <p:ph type="title"/>
          </p:nvPr>
        </p:nvSpPr>
        <p:spPr/>
        <p:txBody>
          <a:bodyPr/>
          <a:lstStyle/>
          <a:p>
            <a:r>
              <a:rPr lang="en-US" dirty="0"/>
              <a:t>MGT Internals </a:t>
            </a:r>
            <a:endParaRPr lang="en-GB" dirty="0"/>
          </a:p>
        </p:txBody>
      </p:sp>
      <p:sp>
        <p:nvSpPr>
          <p:cNvPr id="4" name="Footer Placeholder 3">
            <a:extLst>
              <a:ext uri="{FF2B5EF4-FFF2-40B4-BE49-F238E27FC236}">
                <a16:creationId xmlns:a16="http://schemas.microsoft.com/office/drawing/2014/main" id="{39C7F022-0642-45EA-8DC9-FE9DB2A7AE40}"/>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89F2E1E5-7193-4105-AA1B-984DB168FEBB}"/>
              </a:ext>
            </a:extLst>
          </p:cNvPr>
          <p:cNvSpPr>
            <a:spLocks noGrp="1"/>
          </p:cNvSpPr>
          <p:nvPr>
            <p:ph type="sldNum" sz="quarter" idx="4"/>
          </p:nvPr>
        </p:nvSpPr>
        <p:spPr/>
        <p:txBody>
          <a:bodyPr/>
          <a:lstStyle/>
          <a:p>
            <a:fld id="{F2CE8A50-B8D0-457B-A77C-B74D45AE23B6}" type="slidenum">
              <a:rPr lang="en-US" smtClean="0"/>
              <a:pPr/>
              <a:t>57</a:t>
            </a:fld>
            <a:endParaRPr lang="en-US" dirty="0"/>
          </a:p>
        </p:txBody>
      </p:sp>
      <p:pic>
        <p:nvPicPr>
          <p:cNvPr id="2050" name="Picture 2" descr="untitled image">
            <a:extLst>
              <a:ext uri="{FF2B5EF4-FFF2-40B4-BE49-F238E27FC236}">
                <a16:creationId xmlns:a16="http://schemas.microsoft.com/office/drawing/2014/main" id="{447E66A2-6C33-4A88-897D-1E9C0B45AC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96763" y="1526688"/>
            <a:ext cx="5332227" cy="464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4189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93878-A0B2-4B01-B6F0-D0951AA569C7}"/>
              </a:ext>
            </a:extLst>
          </p:cNvPr>
          <p:cNvSpPr>
            <a:spLocks noGrp="1"/>
          </p:cNvSpPr>
          <p:nvPr>
            <p:ph type="title"/>
          </p:nvPr>
        </p:nvSpPr>
        <p:spPr/>
        <p:txBody>
          <a:bodyPr/>
          <a:lstStyle/>
          <a:p>
            <a:r>
              <a:rPr lang="en-US" dirty="0"/>
              <a:t>Bandwidths Supported</a:t>
            </a:r>
            <a:endParaRPr lang="en-GB" dirty="0"/>
          </a:p>
        </p:txBody>
      </p:sp>
      <p:sp>
        <p:nvSpPr>
          <p:cNvPr id="4" name="Footer Placeholder 3">
            <a:extLst>
              <a:ext uri="{FF2B5EF4-FFF2-40B4-BE49-F238E27FC236}">
                <a16:creationId xmlns:a16="http://schemas.microsoft.com/office/drawing/2014/main" id="{719DB2BD-8D39-485E-82B9-3F21F7374792}"/>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3B26F81B-A8BE-4F20-A060-2ADA8FD338EE}"/>
              </a:ext>
            </a:extLst>
          </p:cNvPr>
          <p:cNvSpPr>
            <a:spLocks noGrp="1"/>
          </p:cNvSpPr>
          <p:nvPr>
            <p:ph type="sldNum" sz="quarter" idx="4"/>
          </p:nvPr>
        </p:nvSpPr>
        <p:spPr/>
        <p:txBody>
          <a:bodyPr/>
          <a:lstStyle/>
          <a:p>
            <a:fld id="{F2CE8A50-B8D0-457B-A77C-B74D45AE23B6}" type="slidenum">
              <a:rPr lang="en-US" smtClean="0"/>
              <a:pPr/>
              <a:t>58</a:t>
            </a:fld>
            <a:endParaRPr lang="en-US" dirty="0"/>
          </a:p>
        </p:txBody>
      </p:sp>
      <p:pic>
        <p:nvPicPr>
          <p:cNvPr id="1026" name="Picture 2" descr="untitled image">
            <a:extLst>
              <a:ext uri="{FF2B5EF4-FFF2-40B4-BE49-F238E27FC236}">
                <a16:creationId xmlns:a16="http://schemas.microsoft.com/office/drawing/2014/main" id="{95AF0574-59E7-4338-BE90-54DB73A7D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191" y="1999549"/>
            <a:ext cx="10029618" cy="377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8982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1D147D2-BD9F-439E-8473-5B696923E8CE}"/>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59</a:t>
            </a:fld>
            <a:endParaRPr lang="en-US" dirty="0"/>
          </a:p>
        </p:txBody>
      </p:sp>
      <p:sp>
        <p:nvSpPr>
          <p:cNvPr id="7" name="Title 1">
            <a:extLst>
              <a:ext uri="{FF2B5EF4-FFF2-40B4-BE49-F238E27FC236}">
                <a16:creationId xmlns:a16="http://schemas.microsoft.com/office/drawing/2014/main" id="{1D4930AA-4359-4D13-B6F8-75ABFDA807B7}"/>
              </a:ext>
            </a:extLst>
          </p:cNvPr>
          <p:cNvSpPr txBox="1">
            <a:spLocks/>
          </p:cNvSpPr>
          <p:nvPr/>
        </p:nvSpPr>
        <p:spPr>
          <a:xfrm>
            <a:off x="838200" y="2766218"/>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Constraints </a:t>
            </a:r>
            <a:endParaRPr lang="en-US" b="1" dirty="0"/>
          </a:p>
        </p:txBody>
      </p:sp>
    </p:spTree>
    <p:extLst>
      <p:ext uri="{BB962C8B-B14F-4D97-AF65-F5344CB8AC3E}">
        <p14:creationId xmlns:p14="http://schemas.microsoft.com/office/powerpoint/2010/main" val="1410885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EA656-67E9-48D6-8109-97B889C3F0F0}"/>
              </a:ext>
            </a:extLst>
          </p:cNvPr>
          <p:cNvSpPr>
            <a:spLocks noGrp="1"/>
          </p:cNvSpPr>
          <p:nvPr>
            <p:ph type="title"/>
          </p:nvPr>
        </p:nvSpPr>
        <p:spPr/>
        <p:txBody>
          <a:bodyPr/>
          <a:lstStyle/>
          <a:p>
            <a:r>
              <a:rPr lang="en-GB"/>
              <a:t>What is programmable logic </a:t>
            </a:r>
          </a:p>
        </p:txBody>
      </p:sp>
      <p:pic>
        <p:nvPicPr>
          <p:cNvPr id="6" name="Content Placeholder 5">
            <a:extLst>
              <a:ext uri="{FF2B5EF4-FFF2-40B4-BE49-F238E27FC236}">
                <a16:creationId xmlns:a16="http://schemas.microsoft.com/office/drawing/2014/main" id="{ACB7FA5F-0B1C-4B10-9C5C-A8A12649F7C8}"/>
              </a:ext>
            </a:extLst>
          </p:cNvPr>
          <p:cNvPicPr>
            <a:picLocks noGrp="1" noChangeAspect="1"/>
          </p:cNvPicPr>
          <p:nvPr>
            <p:ph sz="half" idx="1"/>
          </p:nvPr>
        </p:nvPicPr>
        <p:blipFill>
          <a:blip r:embed="rId2"/>
          <a:stretch>
            <a:fillRect/>
          </a:stretch>
        </p:blipFill>
        <p:spPr>
          <a:xfrm>
            <a:off x="838199" y="2220156"/>
            <a:ext cx="5181600" cy="2417688"/>
          </a:xfrm>
          <a:prstGeom prst="rect">
            <a:avLst/>
          </a:prstGeom>
        </p:spPr>
      </p:pic>
      <p:pic>
        <p:nvPicPr>
          <p:cNvPr id="7" name="Content Placeholder 6">
            <a:extLst>
              <a:ext uri="{FF2B5EF4-FFF2-40B4-BE49-F238E27FC236}">
                <a16:creationId xmlns:a16="http://schemas.microsoft.com/office/drawing/2014/main" id="{42DDD460-3E1A-4E90-9484-0A7F59DD3E22}"/>
              </a:ext>
            </a:extLst>
          </p:cNvPr>
          <p:cNvPicPr>
            <a:picLocks noGrp="1" noChangeAspect="1"/>
          </p:cNvPicPr>
          <p:nvPr>
            <p:ph sz="half" idx="2"/>
          </p:nvPr>
        </p:nvPicPr>
        <p:blipFill>
          <a:blip r:embed="rId3"/>
          <a:stretch>
            <a:fillRect/>
          </a:stretch>
        </p:blipFill>
        <p:spPr>
          <a:xfrm>
            <a:off x="6172202" y="2151280"/>
            <a:ext cx="5389424" cy="2855725"/>
          </a:xfrm>
          <a:prstGeom prst="rect">
            <a:avLst/>
          </a:prstGeom>
        </p:spPr>
      </p:pic>
      <p:sp>
        <p:nvSpPr>
          <p:cNvPr id="5" name="Slide Number Placeholder 4">
            <a:extLst>
              <a:ext uri="{FF2B5EF4-FFF2-40B4-BE49-F238E27FC236}">
                <a16:creationId xmlns:a16="http://schemas.microsoft.com/office/drawing/2014/main" id="{FB77A83E-D598-47D7-B69A-C14E4215610D}"/>
              </a:ext>
            </a:extLst>
          </p:cNvPr>
          <p:cNvSpPr>
            <a:spLocks noGrp="1"/>
          </p:cNvSpPr>
          <p:nvPr>
            <p:ph type="sldNum" sz="quarter" idx="4"/>
          </p:nvPr>
        </p:nvSpPr>
        <p:spPr>
          <a:xfrm>
            <a:off x="113088" y="6391185"/>
            <a:ext cx="3853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EC4147-5A84-8547-9C71-4A7C21607A5D}" type="slidenum">
              <a:rPr lang="en-US" smtClean="0"/>
              <a:pPr/>
              <a:t>6</a:t>
            </a:fld>
            <a:endParaRPr lang="en-US"/>
          </a:p>
        </p:txBody>
      </p:sp>
    </p:spTree>
    <p:extLst>
      <p:ext uri="{BB962C8B-B14F-4D97-AF65-F5344CB8AC3E}">
        <p14:creationId xmlns:p14="http://schemas.microsoft.com/office/powerpoint/2010/main" val="28343238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59E1B-AC3A-4E88-8B66-12C86E7C9EEB}"/>
              </a:ext>
            </a:extLst>
          </p:cNvPr>
          <p:cNvSpPr>
            <a:spLocks noGrp="1"/>
          </p:cNvSpPr>
          <p:nvPr>
            <p:ph type="title"/>
          </p:nvPr>
        </p:nvSpPr>
        <p:spPr/>
        <p:txBody>
          <a:bodyPr/>
          <a:lstStyle/>
          <a:p>
            <a:r>
              <a:rPr lang="en-US" dirty="0"/>
              <a:t>Constraints</a:t>
            </a:r>
            <a:endParaRPr lang="en-GB" dirty="0"/>
          </a:p>
        </p:txBody>
      </p:sp>
      <p:sp>
        <p:nvSpPr>
          <p:cNvPr id="3" name="Content Placeholder 2">
            <a:extLst>
              <a:ext uri="{FF2B5EF4-FFF2-40B4-BE49-F238E27FC236}">
                <a16:creationId xmlns:a16="http://schemas.microsoft.com/office/drawing/2014/main" id="{67B40DDC-69A0-42E4-8100-96B3C7229523}"/>
              </a:ext>
            </a:extLst>
          </p:cNvPr>
          <p:cNvSpPr>
            <a:spLocks noGrp="1"/>
          </p:cNvSpPr>
          <p:nvPr>
            <p:ph idx="1"/>
          </p:nvPr>
        </p:nvSpPr>
        <p:spPr>
          <a:xfrm>
            <a:off x="838200" y="1590493"/>
            <a:ext cx="10515600" cy="4351338"/>
          </a:xfrm>
        </p:spPr>
        <p:txBody>
          <a:bodyPr>
            <a:normAutofit fontScale="92500"/>
          </a:bodyPr>
          <a:lstStyle/>
          <a:p>
            <a:pPr>
              <a:lnSpc>
                <a:spcPct val="150000"/>
              </a:lnSpc>
            </a:pPr>
            <a:r>
              <a:rPr lang="en-US" dirty="0"/>
              <a:t>Help us instruct and guide the implementation tool </a:t>
            </a:r>
          </a:p>
          <a:p>
            <a:pPr>
              <a:lnSpc>
                <a:spcPct val="150000"/>
              </a:lnSpc>
            </a:pPr>
            <a:r>
              <a:rPr lang="en-US" dirty="0"/>
              <a:t>Multiple different types of constraints </a:t>
            </a:r>
            <a:endParaRPr lang="en-US" b="0" i="0" dirty="0">
              <a:solidFill>
                <a:srgbClr val="333333"/>
              </a:solidFill>
              <a:effectLst/>
              <a:latin typeface="Helvetica Neue"/>
            </a:endParaRPr>
          </a:p>
          <a:p>
            <a:pPr marL="342900" indent="-342900">
              <a:lnSpc>
                <a:spcPct val="150000"/>
              </a:lnSpc>
              <a:buFont typeface="Arial" panose="020B0604020202020204" pitchFamily="34" charset="0"/>
              <a:buChar char="•"/>
            </a:pPr>
            <a:r>
              <a:rPr lang="en-US" b="0" i="0" dirty="0">
                <a:solidFill>
                  <a:srgbClr val="333333"/>
                </a:solidFill>
                <a:effectLst/>
                <a:latin typeface="Helvetica Neue"/>
              </a:rPr>
              <a:t>Timing constraints— The timing relationships required for correct operation</a:t>
            </a:r>
          </a:p>
          <a:p>
            <a:pPr marL="342900" indent="-342900">
              <a:lnSpc>
                <a:spcPct val="150000"/>
              </a:lnSpc>
              <a:buFont typeface="Arial" panose="020B0604020202020204" pitchFamily="34" charset="0"/>
              <a:buChar char="•"/>
            </a:pPr>
            <a:r>
              <a:rPr lang="en-US" b="0" i="0" dirty="0">
                <a:solidFill>
                  <a:srgbClr val="333333"/>
                </a:solidFill>
                <a:effectLst/>
                <a:latin typeface="Helvetica Neue"/>
              </a:rPr>
              <a:t>Timing Exceptions— Define any exceptions to those constraints e.g. Multi Cycle Paths or False Paths </a:t>
            </a:r>
          </a:p>
          <a:p>
            <a:pPr marL="342900" indent="-342900">
              <a:lnSpc>
                <a:spcPct val="150000"/>
              </a:lnSpc>
              <a:buFont typeface="Arial" panose="020B0604020202020204" pitchFamily="34" charset="0"/>
              <a:buChar char="•"/>
            </a:pPr>
            <a:r>
              <a:rPr lang="en-US" dirty="0"/>
              <a:t>Implementation constraints—Constraints used in the design’s placement and routing e.g. IO location / type / location in the device</a:t>
            </a:r>
            <a:endParaRPr lang="en-GB" dirty="0"/>
          </a:p>
        </p:txBody>
      </p:sp>
      <p:sp>
        <p:nvSpPr>
          <p:cNvPr id="5" name="Slide Number Placeholder 4">
            <a:extLst>
              <a:ext uri="{FF2B5EF4-FFF2-40B4-BE49-F238E27FC236}">
                <a16:creationId xmlns:a16="http://schemas.microsoft.com/office/drawing/2014/main" id="{D1D147D2-BD9F-439E-8473-5B696923E8CE}"/>
              </a:ext>
            </a:extLst>
          </p:cNvPr>
          <p:cNvSpPr>
            <a:spLocks noGrp="1"/>
          </p:cNvSpPr>
          <p:nvPr>
            <p:ph type="sldNum" sz="quarter" idx="4"/>
          </p:nvPr>
        </p:nvSpPr>
        <p:spPr/>
        <p:txBody>
          <a:bodyPr/>
          <a:lstStyle/>
          <a:p>
            <a:fld id="{F2CE8A50-B8D0-457B-A77C-B74D45AE23B6}" type="slidenum">
              <a:rPr lang="en-US" smtClean="0"/>
              <a:pPr/>
              <a:t>60</a:t>
            </a:fld>
            <a:endParaRPr lang="en-US" dirty="0"/>
          </a:p>
        </p:txBody>
      </p:sp>
      <p:sp>
        <p:nvSpPr>
          <p:cNvPr id="7" name="Title 1">
            <a:extLst>
              <a:ext uri="{FF2B5EF4-FFF2-40B4-BE49-F238E27FC236}">
                <a16:creationId xmlns:a16="http://schemas.microsoft.com/office/drawing/2014/main" id="{1D4930AA-4359-4D13-B6F8-75ABFDA807B7}"/>
              </a:ext>
            </a:extLst>
          </p:cNvPr>
          <p:cNvSpPr txBox="1">
            <a:spLocks/>
          </p:cNvSpPr>
          <p:nvPr/>
        </p:nvSpPr>
        <p:spPr>
          <a:xfrm>
            <a:off x="838200" y="2766218"/>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Device Selection</a:t>
            </a:r>
            <a:endParaRPr lang="en-US" b="1" dirty="0"/>
          </a:p>
        </p:txBody>
      </p:sp>
    </p:spTree>
    <p:extLst>
      <p:ext uri="{BB962C8B-B14F-4D97-AF65-F5344CB8AC3E}">
        <p14:creationId xmlns:p14="http://schemas.microsoft.com/office/powerpoint/2010/main" val="1500342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DCD24-3E97-4EA2-9C50-A8BC7C77825A}"/>
              </a:ext>
            </a:extLst>
          </p:cNvPr>
          <p:cNvSpPr>
            <a:spLocks noGrp="1"/>
          </p:cNvSpPr>
          <p:nvPr>
            <p:ph type="title"/>
          </p:nvPr>
        </p:nvSpPr>
        <p:spPr/>
        <p:txBody>
          <a:bodyPr/>
          <a:lstStyle/>
          <a:p>
            <a:r>
              <a:rPr lang="en-US" dirty="0"/>
              <a:t>Clock Constraints </a:t>
            </a:r>
            <a:endParaRPr lang="en-GB" dirty="0"/>
          </a:p>
        </p:txBody>
      </p:sp>
      <p:sp>
        <p:nvSpPr>
          <p:cNvPr id="3" name="Content Placeholder 2">
            <a:extLst>
              <a:ext uri="{FF2B5EF4-FFF2-40B4-BE49-F238E27FC236}">
                <a16:creationId xmlns:a16="http://schemas.microsoft.com/office/drawing/2014/main" id="{8DA57FEE-E400-42E5-9661-777C38FE5A52}"/>
              </a:ext>
            </a:extLst>
          </p:cNvPr>
          <p:cNvSpPr>
            <a:spLocks noGrp="1"/>
          </p:cNvSpPr>
          <p:nvPr>
            <p:ph idx="1"/>
          </p:nvPr>
        </p:nvSpPr>
        <p:spPr/>
        <p:txBody>
          <a:bodyPr>
            <a:normAutofit fontScale="92500" lnSpcReduction="10000"/>
          </a:bodyPr>
          <a:lstStyle/>
          <a:p>
            <a:pPr>
              <a:lnSpc>
                <a:spcPct val="150000"/>
              </a:lnSpc>
            </a:pPr>
            <a:r>
              <a:rPr lang="en-US" dirty="0"/>
              <a:t>Vivado has several different types of clock constraints </a:t>
            </a:r>
          </a:p>
          <a:p>
            <a:pPr marL="342900" indent="-342900" algn="l">
              <a:lnSpc>
                <a:spcPct val="150000"/>
              </a:lnSpc>
              <a:buFont typeface="Arial" panose="020B0604020202020204" pitchFamily="34" charset="0"/>
              <a:buChar char="•"/>
            </a:pPr>
            <a:r>
              <a:rPr lang="en-US" b="0" i="0" dirty="0">
                <a:solidFill>
                  <a:srgbClr val="333333"/>
                </a:solidFill>
                <a:effectLst/>
                <a:latin typeface="Helvetica Neue"/>
              </a:rPr>
              <a:t>Primary Clocks – those that enter through an I/O pin</a:t>
            </a:r>
          </a:p>
          <a:p>
            <a:pPr marL="342900" indent="-342900" algn="l">
              <a:lnSpc>
                <a:spcPct val="150000"/>
              </a:lnSpc>
              <a:buFont typeface="Arial" panose="020B0604020202020204" pitchFamily="34" charset="0"/>
              <a:buChar char="•"/>
            </a:pPr>
            <a:r>
              <a:rPr lang="en-US" b="0" i="0" dirty="0">
                <a:solidFill>
                  <a:srgbClr val="333333"/>
                </a:solidFill>
                <a:effectLst/>
                <a:latin typeface="Helvetica Neue"/>
              </a:rPr>
              <a:t>Generated Clocks – those which are generated automatically via an internal PLL or by the design (for instance, dividing a clock by two with a flip-flop). With generated clocks, one describes how the master clock (either a prime or other generated clock) modifies the waveform</a:t>
            </a:r>
          </a:p>
          <a:p>
            <a:pPr marL="342900" indent="-342900" algn="l">
              <a:lnSpc>
                <a:spcPct val="150000"/>
              </a:lnSpc>
              <a:buFont typeface="Arial" panose="020B0604020202020204" pitchFamily="34" charset="0"/>
              <a:buChar char="•"/>
            </a:pPr>
            <a:r>
              <a:rPr lang="en-US" b="0" i="0" dirty="0">
                <a:solidFill>
                  <a:srgbClr val="333333"/>
                </a:solidFill>
                <a:effectLst/>
                <a:latin typeface="Helvetica Neue"/>
              </a:rPr>
              <a:t>Virtual Clocks – These are not attached to anything within the design netlist but can be used for I/O timing</a:t>
            </a:r>
          </a:p>
          <a:p>
            <a:pPr>
              <a:lnSpc>
                <a:spcPct val="150000"/>
              </a:lnSpc>
            </a:pPr>
            <a:endParaRPr lang="en-GB" dirty="0"/>
          </a:p>
        </p:txBody>
      </p:sp>
      <p:sp>
        <p:nvSpPr>
          <p:cNvPr id="4" name="Footer Placeholder 3">
            <a:extLst>
              <a:ext uri="{FF2B5EF4-FFF2-40B4-BE49-F238E27FC236}">
                <a16:creationId xmlns:a16="http://schemas.microsoft.com/office/drawing/2014/main" id="{DB1528E7-03BC-4D1D-A76A-7178CC7744A8}"/>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C91B50AD-D9FA-4A94-A158-B200272DD6EF}"/>
              </a:ext>
            </a:extLst>
          </p:cNvPr>
          <p:cNvSpPr>
            <a:spLocks noGrp="1"/>
          </p:cNvSpPr>
          <p:nvPr>
            <p:ph type="sldNum" sz="quarter" idx="4"/>
          </p:nvPr>
        </p:nvSpPr>
        <p:spPr/>
        <p:txBody>
          <a:bodyPr/>
          <a:lstStyle/>
          <a:p>
            <a:fld id="{F2CE8A50-B8D0-457B-A77C-B74D45AE23B6}" type="slidenum">
              <a:rPr lang="en-US" smtClean="0"/>
              <a:pPr/>
              <a:t>61</a:t>
            </a:fld>
            <a:endParaRPr lang="en-US" dirty="0"/>
          </a:p>
        </p:txBody>
      </p:sp>
    </p:spTree>
    <p:extLst>
      <p:ext uri="{BB962C8B-B14F-4D97-AF65-F5344CB8AC3E}">
        <p14:creationId xmlns:p14="http://schemas.microsoft.com/office/powerpoint/2010/main" val="4103070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D89E-8CEC-417A-B513-C227D2C20A90}"/>
              </a:ext>
            </a:extLst>
          </p:cNvPr>
          <p:cNvSpPr>
            <a:spLocks noGrp="1"/>
          </p:cNvSpPr>
          <p:nvPr>
            <p:ph type="title"/>
          </p:nvPr>
        </p:nvSpPr>
        <p:spPr/>
        <p:txBody>
          <a:bodyPr/>
          <a:lstStyle/>
          <a:p>
            <a:r>
              <a:rPr lang="en-US" dirty="0"/>
              <a:t>Clock Constraints </a:t>
            </a:r>
            <a:endParaRPr lang="en-GB" dirty="0"/>
          </a:p>
        </p:txBody>
      </p:sp>
      <p:sp>
        <p:nvSpPr>
          <p:cNvPr id="3" name="Content Placeholder 2">
            <a:extLst>
              <a:ext uri="{FF2B5EF4-FFF2-40B4-BE49-F238E27FC236}">
                <a16:creationId xmlns:a16="http://schemas.microsoft.com/office/drawing/2014/main" id="{C6DA35C2-9D33-4813-8C09-00E1BE12D10E}"/>
              </a:ext>
            </a:extLst>
          </p:cNvPr>
          <p:cNvSpPr>
            <a:spLocks noGrp="1"/>
          </p:cNvSpPr>
          <p:nvPr>
            <p:ph idx="1"/>
          </p:nvPr>
        </p:nvSpPr>
        <p:spPr>
          <a:xfrm>
            <a:off x="838200" y="1520825"/>
            <a:ext cx="10515600" cy="4351338"/>
          </a:xfrm>
        </p:spPr>
        <p:txBody>
          <a:bodyPr>
            <a:normAutofit fontScale="62500" lnSpcReduction="20000"/>
          </a:bodyPr>
          <a:lstStyle/>
          <a:p>
            <a:pPr algn="l">
              <a:lnSpc>
                <a:spcPct val="170000"/>
              </a:lnSpc>
            </a:pPr>
            <a:r>
              <a:rPr lang="en-US" b="0" i="0" dirty="0">
                <a:solidFill>
                  <a:srgbClr val="333333"/>
                </a:solidFill>
                <a:effectLst/>
                <a:latin typeface="Helvetica Neue"/>
              </a:rPr>
              <a:t>Vivado has three different types of clocks </a:t>
            </a:r>
          </a:p>
          <a:p>
            <a:pPr marL="342900" indent="-342900" algn="l">
              <a:lnSpc>
                <a:spcPct val="170000"/>
              </a:lnSpc>
              <a:buFont typeface="Arial" panose="020B0604020202020204" pitchFamily="34" charset="0"/>
              <a:buChar char="•"/>
            </a:pPr>
            <a:r>
              <a:rPr lang="en-US" b="0" i="0" dirty="0">
                <a:solidFill>
                  <a:srgbClr val="333333"/>
                </a:solidFill>
                <a:effectLst/>
                <a:latin typeface="Helvetica Neue"/>
              </a:rPr>
              <a:t>Synchronous Clocks – Synchronous clocks have a predictable timing/phase relationship, which is normally the case for a primary clock and its generated clocks because they share a common root clock and will therefore have a common period.</a:t>
            </a:r>
          </a:p>
          <a:p>
            <a:pPr marL="342900" indent="-342900" algn="l">
              <a:lnSpc>
                <a:spcPct val="170000"/>
              </a:lnSpc>
              <a:buFont typeface="Arial" panose="020B0604020202020204" pitchFamily="34" charset="0"/>
              <a:buChar char="•"/>
            </a:pPr>
            <a:r>
              <a:rPr lang="en-US" b="0" i="0" dirty="0">
                <a:solidFill>
                  <a:srgbClr val="333333"/>
                </a:solidFill>
                <a:effectLst/>
                <a:latin typeface="Helvetica Neue"/>
              </a:rPr>
              <a:t>Asynchronous Clocks – Asynchronous clocks have no predictable timing/phase relationship, which is normally the case for different primary clocks (and the clocks generated from these primary clocks). Asynchronous clocks have different roots.</a:t>
            </a:r>
          </a:p>
          <a:p>
            <a:pPr marL="342900" indent="-342900" algn="l">
              <a:lnSpc>
                <a:spcPct val="170000"/>
              </a:lnSpc>
              <a:buFont typeface="Arial" panose="020B0604020202020204" pitchFamily="34" charset="0"/>
              <a:buChar char="•"/>
            </a:pPr>
            <a:r>
              <a:rPr lang="en-US" b="0" i="0" dirty="0" err="1">
                <a:solidFill>
                  <a:srgbClr val="333333"/>
                </a:solidFill>
                <a:effectLst/>
                <a:latin typeface="Helvetica Neue"/>
              </a:rPr>
              <a:t>Unexpandable</a:t>
            </a:r>
            <a:r>
              <a:rPr lang="en-US" b="0" i="0" dirty="0">
                <a:solidFill>
                  <a:srgbClr val="333333"/>
                </a:solidFill>
                <a:effectLst/>
                <a:latin typeface="Helvetica Neue"/>
              </a:rPr>
              <a:t> Clocks – Two clocks are </a:t>
            </a:r>
            <a:r>
              <a:rPr lang="en-US" b="0" i="0" dirty="0" err="1">
                <a:solidFill>
                  <a:srgbClr val="333333"/>
                </a:solidFill>
                <a:effectLst/>
                <a:latin typeface="Helvetica Neue"/>
              </a:rPr>
              <a:t>unexpandable</a:t>
            </a:r>
            <a:r>
              <a:rPr lang="en-US" b="0" i="0" dirty="0">
                <a:solidFill>
                  <a:srgbClr val="333333"/>
                </a:solidFill>
                <a:effectLst/>
                <a:latin typeface="Helvetica Neue"/>
              </a:rPr>
              <a:t> if a common period cannot be determined over 1000 clock cycles. If a common clock period cannot be established, then Vivado uses the worst case set-up relationship over the 1000 cycles. However, there is no guarantee that this relationship truly represents the actual worst case. That estimate is just the best that Vivado can do with the information provided.</a:t>
            </a:r>
          </a:p>
          <a:p>
            <a:pPr>
              <a:lnSpc>
                <a:spcPct val="170000"/>
              </a:lnSpc>
            </a:pPr>
            <a:endParaRPr lang="en-GB" dirty="0"/>
          </a:p>
        </p:txBody>
      </p:sp>
      <p:sp>
        <p:nvSpPr>
          <p:cNvPr id="4" name="Footer Placeholder 3">
            <a:extLst>
              <a:ext uri="{FF2B5EF4-FFF2-40B4-BE49-F238E27FC236}">
                <a16:creationId xmlns:a16="http://schemas.microsoft.com/office/drawing/2014/main" id="{11210DDE-01E7-466B-95B6-D1A61F478690}"/>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1B7C792D-A212-469D-80A1-6C72E9BFA2BA}"/>
              </a:ext>
            </a:extLst>
          </p:cNvPr>
          <p:cNvSpPr>
            <a:spLocks noGrp="1"/>
          </p:cNvSpPr>
          <p:nvPr>
            <p:ph type="sldNum" sz="quarter" idx="4"/>
          </p:nvPr>
        </p:nvSpPr>
        <p:spPr/>
        <p:txBody>
          <a:bodyPr/>
          <a:lstStyle/>
          <a:p>
            <a:fld id="{F2CE8A50-B8D0-457B-A77C-B74D45AE23B6}" type="slidenum">
              <a:rPr lang="en-US" smtClean="0"/>
              <a:pPr/>
              <a:t>62</a:t>
            </a:fld>
            <a:endParaRPr lang="en-US" dirty="0"/>
          </a:p>
        </p:txBody>
      </p:sp>
    </p:spTree>
    <p:extLst>
      <p:ext uri="{BB962C8B-B14F-4D97-AF65-F5344CB8AC3E}">
        <p14:creationId xmlns:p14="http://schemas.microsoft.com/office/powerpoint/2010/main" val="28694276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29B05-5C96-4E11-AD7A-072730109B7D}"/>
              </a:ext>
            </a:extLst>
          </p:cNvPr>
          <p:cNvSpPr>
            <a:spLocks noGrp="1"/>
          </p:cNvSpPr>
          <p:nvPr>
            <p:ph type="title"/>
          </p:nvPr>
        </p:nvSpPr>
        <p:spPr/>
        <p:txBody>
          <a:bodyPr/>
          <a:lstStyle/>
          <a:p>
            <a:r>
              <a:rPr lang="en-US" dirty="0"/>
              <a:t>Placement Constraints </a:t>
            </a:r>
            <a:endParaRPr lang="en-GB" dirty="0"/>
          </a:p>
        </p:txBody>
      </p:sp>
      <p:sp>
        <p:nvSpPr>
          <p:cNvPr id="3" name="Content Placeholder 2">
            <a:extLst>
              <a:ext uri="{FF2B5EF4-FFF2-40B4-BE49-F238E27FC236}">
                <a16:creationId xmlns:a16="http://schemas.microsoft.com/office/drawing/2014/main" id="{83454BCB-514C-449F-B888-46F46AA74E03}"/>
              </a:ext>
            </a:extLst>
          </p:cNvPr>
          <p:cNvSpPr>
            <a:spLocks noGrp="1"/>
          </p:cNvSpPr>
          <p:nvPr>
            <p:ph idx="1"/>
          </p:nvPr>
        </p:nvSpPr>
        <p:spPr>
          <a:xfrm>
            <a:off x="838200" y="1364071"/>
            <a:ext cx="10515600" cy="2598329"/>
          </a:xfrm>
        </p:spPr>
        <p:txBody>
          <a:bodyPr>
            <a:normAutofit fontScale="85000" lnSpcReduction="20000"/>
          </a:bodyPr>
          <a:lstStyle/>
          <a:p>
            <a:pPr algn="l">
              <a:lnSpc>
                <a:spcPct val="150000"/>
              </a:lnSpc>
            </a:pPr>
            <a:r>
              <a:rPr lang="en-US" b="0" i="0" dirty="0">
                <a:solidFill>
                  <a:srgbClr val="333333"/>
                </a:solidFill>
                <a:effectLst/>
                <a:latin typeface="Helvetica Neue"/>
              </a:rPr>
              <a:t>Vivado has a </a:t>
            </a:r>
            <a:r>
              <a:rPr lang="en-US" dirty="0">
                <a:solidFill>
                  <a:srgbClr val="333333"/>
                </a:solidFill>
                <a:latin typeface="Helvetica Neue"/>
              </a:rPr>
              <a:t>range of constraints we can use </a:t>
            </a:r>
            <a:endParaRPr lang="en-US" b="0" i="0" dirty="0">
              <a:solidFill>
                <a:srgbClr val="333333"/>
              </a:solidFill>
              <a:effectLst/>
              <a:latin typeface="Helvetica Neue"/>
            </a:endParaRPr>
          </a:p>
          <a:p>
            <a:pPr algn="l">
              <a:lnSpc>
                <a:spcPct val="150000"/>
              </a:lnSpc>
              <a:buFont typeface="Arial" panose="020B0604020202020204" pitchFamily="34" charset="0"/>
              <a:buChar char="•"/>
            </a:pPr>
            <a:r>
              <a:rPr lang="en-US" b="0" i="0" dirty="0">
                <a:solidFill>
                  <a:srgbClr val="333333"/>
                </a:solidFill>
                <a:effectLst/>
                <a:latin typeface="Helvetica Neue"/>
              </a:rPr>
              <a:t>Placement Constraints – define cell location</a:t>
            </a:r>
          </a:p>
          <a:p>
            <a:pPr algn="l">
              <a:lnSpc>
                <a:spcPct val="150000"/>
              </a:lnSpc>
              <a:buFont typeface="Arial" panose="020B0604020202020204" pitchFamily="34" charset="0"/>
              <a:buChar char="•"/>
            </a:pPr>
            <a:r>
              <a:rPr lang="en-US" b="0" i="0" dirty="0">
                <a:solidFill>
                  <a:srgbClr val="333333"/>
                </a:solidFill>
                <a:effectLst/>
                <a:latin typeface="Helvetica Neue"/>
              </a:rPr>
              <a:t>Routing Constraints – define signal routing</a:t>
            </a:r>
          </a:p>
          <a:p>
            <a:pPr algn="l">
              <a:lnSpc>
                <a:spcPct val="150000"/>
              </a:lnSpc>
              <a:buFont typeface="Arial" panose="020B0604020202020204" pitchFamily="34" charset="0"/>
              <a:buChar char="•"/>
            </a:pPr>
            <a:r>
              <a:rPr lang="en-US" b="0" i="0" dirty="0">
                <a:solidFill>
                  <a:srgbClr val="333333"/>
                </a:solidFill>
                <a:effectLst/>
                <a:latin typeface="Helvetica Neue"/>
              </a:rPr>
              <a:t>I/O Constraints – define I/O location and I/O parameters</a:t>
            </a:r>
          </a:p>
          <a:p>
            <a:pPr algn="l">
              <a:lnSpc>
                <a:spcPct val="150000"/>
              </a:lnSpc>
              <a:buFont typeface="Arial" panose="020B0604020202020204" pitchFamily="34" charset="0"/>
              <a:buChar char="•"/>
            </a:pPr>
            <a:r>
              <a:rPr lang="en-US" b="0" i="0" dirty="0">
                <a:solidFill>
                  <a:srgbClr val="333333"/>
                </a:solidFill>
                <a:effectLst/>
                <a:latin typeface="Helvetica Neue"/>
              </a:rPr>
              <a:t>Configuration Constraints – define configuration methods</a:t>
            </a:r>
          </a:p>
          <a:p>
            <a:endParaRPr lang="en-GB" dirty="0"/>
          </a:p>
        </p:txBody>
      </p:sp>
      <p:sp>
        <p:nvSpPr>
          <p:cNvPr id="4" name="Footer Placeholder 3">
            <a:extLst>
              <a:ext uri="{FF2B5EF4-FFF2-40B4-BE49-F238E27FC236}">
                <a16:creationId xmlns:a16="http://schemas.microsoft.com/office/drawing/2014/main" id="{C869BCCE-95C6-43CB-AC21-D85F06B86096}"/>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7C84C3F4-18E2-417E-8BA6-CE79C1935369}"/>
              </a:ext>
            </a:extLst>
          </p:cNvPr>
          <p:cNvSpPr>
            <a:spLocks noGrp="1"/>
          </p:cNvSpPr>
          <p:nvPr>
            <p:ph type="sldNum" sz="quarter" idx="4"/>
          </p:nvPr>
        </p:nvSpPr>
        <p:spPr/>
        <p:txBody>
          <a:bodyPr/>
          <a:lstStyle/>
          <a:p>
            <a:fld id="{F2CE8A50-B8D0-457B-A77C-B74D45AE23B6}" type="slidenum">
              <a:rPr lang="en-US" smtClean="0"/>
              <a:pPr/>
              <a:t>63</a:t>
            </a:fld>
            <a:endParaRPr lang="en-US" dirty="0"/>
          </a:p>
        </p:txBody>
      </p:sp>
      <p:pic>
        <p:nvPicPr>
          <p:cNvPr id="1028" name="Picture 4" descr="A screenshot of a computer&#10;&#10;Description automatically generated">
            <a:extLst>
              <a:ext uri="{FF2B5EF4-FFF2-40B4-BE49-F238E27FC236}">
                <a16:creationId xmlns:a16="http://schemas.microsoft.com/office/drawing/2014/main" id="{E17BA6AB-54F7-4383-B860-467E3C2AE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475" y="3962400"/>
            <a:ext cx="6772275" cy="235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375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917A3-FBBA-4EBB-B2A3-3090AD17550A}"/>
              </a:ext>
            </a:extLst>
          </p:cNvPr>
          <p:cNvSpPr>
            <a:spLocks noGrp="1"/>
          </p:cNvSpPr>
          <p:nvPr>
            <p:ph type="title"/>
          </p:nvPr>
        </p:nvSpPr>
        <p:spPr/>
        <p:txBody>
          <a:bodyPr/>
          <a:lstStyle/>
          <a:p>
            <a:r>
              <a:rPr lang="en-US" dirty="0"/>
              <a:t>Placement Constraints</a:t>
            </a:r>
            <a:endParaRPr lang="en-GB" dirty="0"/>
          </a:p>
        </p:txBody>
      </p:sp>
      <p:sp>
        <p:nvSpPr>
          <p:cNvPr id="4" name="Footer Placeholder 3">
            <a:extLst>
              <a:ext uri="{FF2B5EF4-FFF2-40B4-BE49-F238E27FC236}">
                <a16:creationId xmlns:a16="http://schemas.microsoft.com/office/drawing/2014/main" id="{82072E93-AECF-4C1F-915C-6A2B89CD8E98}"/>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DFDFCAEB-78A5-497C-AF16-079610504450}"/>
              </a:ext>
            </a:extLst>
          </p:cNvPr>
          <p:cNvSpPr>
            <a:spLocks noGrp="1"/>
          </p:cNvSpPr>
          <p:nvPr>
            <p:ph type="sldNum" sz="quarter" idx="4"/>
          </p:nvPr>
        </p:nvSpPr>
        <p:spPr/>
        <p:txBody>
          <a:bodyPr/>
          <a:lstStyle/>
          <a:p>
            <a:fld id="{F2CE8A50-B8D0-457B-A77C-B74D45AE23B6}" type="slidenum">
              <a:rPr lang="en-US" smtClean="0"/>
              <a:pPr/>
              <a:t>64</a:t>
            </a:fld>
            <a:endParaRPr lang="en-US" dirty="0"/>
          </a:p>
        </p:txBody>
      </p:sp>
      <p:pic>
        <p:nvPicPr>
          <p:cNvPr id="2050" name="Picture 2" descr="A screenshot of a computer&#10;&#10;Description automatically generated">
            <a:extLst>
              <a:ext uri="{FF2B5EF4-FFF2-40B4-BE49-F238E27FC236}">
                <a16:creationId xmlns:a16="http://schemas.microsoft.com/office/drawing/2014/main" id="{9319C4AF-8478-484D-960C-CD4F45AFDC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66267" y="1690688"/>
            <a:ext cx="845946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4099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1D147D2-BD9F-439E-8473-5B696923E8CE}"/>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65</a:t>
            </a:fld>
            <a:endParaRPr lang="en-US" dirty="0"/>
          </a:p>
        </p:txBody>
      </p:sp>
      <p:sp>
        <p:nvSpPr>
          <p:cNvPr id="7" name="Title 1">
            <a:extLst>
              <a:ext uri="{FF2B5EF4-FFF2-40B4-BE49-F238E27FC236}">
                <a16:creationId xmlns:a16="http://schemas.microsoft.com/office/drawing/2014/main" id="{1D4930AA-4359-4D13-B6F8-75ABFDA807B7}"/>
              </a:ext>
            </a:extLst>
          </p:cNvPr>
          <p:cNvSpPr txBox="1">
            <a:spLocks/>
          </p:cNvSpPr>
          <p:nvPr/>
        </p:nvSpPr>
        <p:spPr>
          <a:xfrm>
            <a:off x="838200" y="2766218"/>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Device Selection</a:t>
            </a:r>
            <a:endParaRPr lang="en-US" b="1" dirty="0"/>
          </a:p>
        </p:txBody>
      </p:sp>
    </p:spTree>
    <p:extLst>
      <p:ext uri="{BB962C8B-B14F-4D97-AF65-F5344CB8AC3E}">
        <p14:creationId xmlns:p14="http://schemas.microsoft.com/office/powerpoint/2010/main" val="14738485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A2C432BB-210C-46AF-8F35-FC286D42D91F}"/>
              </a:ext>
            </a:extLst>
          </p:cNvPr>
          <p:cNvSpPr>
            <a:spLocks noGrp="1" noChangeArrowheads="1"/>
          </p:cNvSpPr>
          <p:nvPr>
            <p:ph type="title"/>
          </p:nvPr>
        </p:nvSpPr>
        <p:spPr/>
        <p:txBody>
          <a:bodyPr/>
          <a:lstStyle/>
          <a:p>
            <a:pPr eaLnBrk="1" hangingPunct="1"/>
            <a:r>
              <a:rPr lang="en-GB" altLang="en-US" sz="3600" dirty="0"/>
              <a:t>Benefit of FPGA </a:t>
            </a:r>
          </a:p>
        </p:txBody>
      </p:sp>
      <p:sp>
        <p:nvSpPr>
          <p:cNvPr id="122883" name="Rectangle 3">
            <a:extLst>
              <a:ext uri="{FF2B5EF4-FFF2-40B4-BE49-F238E27FC236}">
                <a16:creationId xmlns:a16="http://schemas.microsoft.com/office/drawing/2014/main" id="{5DC8C4CE-54C7-4C00-B35D-CC4F0C4F5B89}"/>
              </a:ext>
            </a:extLst>
          </p:cNvPr>
          <p:cNvSpPr>
            <a:spLocks noGrp="1" noChangeArrowheads="1"/>
          </p:cNvSpPr>
          <p:nvPr>
            <p:ph type="body" idx="1"/>
          </p:nvPr>
        </p:nvSpPr>
        <p:spPr>
          <a:xfrm>
            <a:off x="967409" y="1431234"/>
            <a:ext cx="9144000" cy="4736675"/>
          </a:xfrm>
        </p:spPr>
        <p:txBody>
          <a:bodyPr>
            <a:normAutofit fontScale="92500"/>
          </a:bodyPr>
          <a:lstStyle/>
          <a:p>
            <a:pPr eaLnBrk="1" hangingPunct="1">
              <a:lnSpc>
                <a:spcPct val="150000"/>
              </a:lnSpc>
              <a:buFontTx/>
              <a:buNone/>
            </a:pPr>
            <a:r>
              <a:rPr lang="en-GB" altLang="en-US" sz="2400" dirty="0"/>
              <a:t>FPGA’s offer several benefits to the system designer</a:t>
            </a:r>
            <a:endParaRPr lang="en-GB" altLang="en-US" sz="1600" dirty="0"/>
          </a:p>
          <a:p>
            <a:pPr lvl="1" eaLnBrk="1" hangingPunct="1">
              <a:lnSpc>
                <a:spcPct val="150000"/>
              </a:lnSpc>
              <a:buFont typeface="Arial" panose="020B0604020202020204" pitchFamily="34" charset="0"/>
              <a:buChar char="•"/>
            </a:pPr>
            <a:r>
              <a:rPr lang="en-GB" altLang="en-US" sz="2400" dirty="0"/>
              <a:t>Flexibility of Design – performance, upgrades </a:t>
            </a:r>
            <a:endParaRPr lang="en-GB" altLang="en-US" sz="1600" dirty="0"/>
          </a:p>
          <a:p>
            <a:pPr lvl="1" eaLnBrk="1" hangingPunct="1">
              <a:lnSpc>
                <a:spcPct val="150000"/>
              </a:lnSpc>
              <a:buFont typeface="Arial" panose="020B0604020202020204" pitchFamily="34" charset="0"/>
              <a:buChar char="•"/>
            </a:pPr>
            <a:r>
              <a:rPr lang="en-GB" altLang="en-US" sz="2400" dirty="0"/>
              <a:t>Reduction in NRE and Cost. </a:t>
            </a:r>
            <a:endParaRPr lang="en-GB" altLang="en-US" sz="1600" dirty="0"/>
          </a:p>
          <a:p>
            <a:pPr lvl="1">
              <a:lnSpc>
                <a:spcPct val="150000"/>
              </a:lnSpc>
              <a:buFont typeface="Arial" panose="020B0604020202020204" pitchFamily="34" charset="0"/>
              <a:buChar char="•"/>
            </a:pPr>
            <a:r>
              <a:rPr lang="en-GB" altLang="en-US" sz="2400" dirty="0"/>
              <a:t>Reliability – One Device as opposed to lots if using discrete devices - increased reliability with reduced solder connections.</a:t>
            </a:r>
            <a:endParaRPr lang="en-GB" altLang="en-US" sz="1600" dirty="0"/>
          </a:p>
          <a:p>
            <a:pPr lvl="1" eaLnBrk="1" hangingPunct="1">
              <a:lnSpc>
                <a:spcPct val="150000"/>
              </a:lnSpc>
              <a:buFont typeface="Arial" panose="020B0604020202020204" pitchFamily="34" charset="0"/>
              <a:buChar char="•"/>
            </a:pPr>
            <a:r>
              <a:rPr lang="en-GB" altLang="en-US" sz="2400" dirty="0"/>
              <a:t>Time to market can be reduced.</a:t>
            </a:r>
            <a:endParaRPr lang="en-GB" altLang="en-US" sz="1600" dirty="0"/>
          </a:p>
          <a:p>
            <a:pPr lvl="1" eaLnBrk="1" hangingPunct="1">
              <a:lnSpc>
                <a:spcPct val="150000"/>
              </a:lnSpc>
              <a:buFont typeface="Arial" panose="020B0604020202020204" pitchFamily="34" charset="0"/>
              <a:buChar char="•"/>
            </a:pPr>
            <a:r>
              <a:rPr lang="en-GB" altLang="en-US" sz="2400" dirty="0"/>
              <a:t>Maintainability – ability with some FPGA to update in the field.</a:t>
            </a:r>
          </a:p>
          <a:p>
            <a:pPr eaLnBrk="1" hangingPunct="1">
              <a:lnSpc>
                <a:spcPct val="150000"/>
              </a:lnSpc>
              <a:buFontTx/>
              <a:buNone/>
            </a:pPr>
            <a:endParaRPr lang="en-GB" altLang="en-US" i="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60ED-E5E0-4FCE-99EF-EE392F77DA3D}"/>
              </a:ext>
            </a:extLst>
          </p:cNvPr>
          <p:cNvSpPr>
            <a:spLocks noGrp="1"/>
          </p:cNvSpPr>
          <p:nvPr>
            <p:ph type="title"/>
          </p:nvPr>
        </p:nvSpPr>
        <p:spPr/>
        <p:txBody>
          <a:bodyPr/>
          <a:lstStyle/>
          <a:p>
            <a:r>
              <a:rPr lang="en-GB" dirty="0"/>
              <a:t>Device Selection - SRAM, OTP or FLASH ?</a:t>
            </a:r>
          </a:p>
        </p:txBody>
      </p:sp>
      <p:sp>
        <p:nvSpPr>
          <p:cNvPr id="3" name="Content Placeholder 2">
            <a:extLst>
              <a:ext uri="{FF2B5EF4-FFF2-40B4-BE49-F238E27FC236}">
                <a16:creationId xmlns:a16="http://schemas.microsoft.com/office/drawing/2014/main" id="{9D69BECF-4197-4C88-9427-0A41455737A3}"/>
              </a:ext>
            </a:extLst>
          </p:cNvPr>
          <p:cNvSpPr>
            <a:spLocks noGrp="1"/>
          </p:cNvSpPr>
          <p:nvPr>
            <p:ph idx="1"/>
          </p:nvPr>
        </p:nvSpPr>
        <p:spPr/>
        <p:txBody>
          <a:bodyPr/>
          <a:lstStyle/>
          <a:p>
            <a:pPr marL="342900" indent="-342900">
              <a:buFont typeface="Arial" panose="020B0604020202020204" pitchFamily="34" charset="0"/>
              <a:buChar char="•"/>
            </a:pPr>
            <a:r>
              <a:rPr lang="en-GB" dirty="0"/>
              <a:t>SRAM: The FPGA program is stored in an external memory and loaded into the FPGA each time it is powered.</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FLASH: The FLASH architecture of the FPGA also contains the program; no external memory device is needed.</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One Time Programmable (OTP): The FPGA is applied by blowing fuses in the device. Once programmed, it cannot be modified.</a:t>
            </a:r>
          </a:p>
        </p:txBody>
      </p:sp>
      <p:sp>
        <p:nvSpPr>
          <p:cNvPr id="4" name="Slide Number Placeholder 3">
            <a:extLst>
              <a:ext uri="{FF2B5EF4-FFF2-40B4-BE49-F238E27FC236}">
                <a16:creationId xmlns:a16="http://schemas.microsoft.com/office/drawing/2014/main" id="{41087B00-2446-48F8-91EB-A8845C57B485}"/>
              </a:ext>
            </a:extLst>
          </p:cNvPr>
          <p:cNvSpPr>
            <a:spLocks noGrp="1"/>
          </p:cNvSpPr>
          <p:nvPr>
            <p:ph type="sldNum" sz="quarter" idx="12"/>
          </p:nvPr>
        </p:nvSpPr>
        <p:spPr>
          <a:xfrm>
            <a:off x="838200" y="6372493"/>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07BBF5-AD54-425D-84C9-A11575229E1A}" type="slidenum">
              <a:rPr lang="en-US" smtClean="0"/>
              <a:pPr/>
              <a:t>67</a:t>
            </a:fld>
            <a:endParaRPr lang="en-US"/>
          </a:p>
        </p:txBody>
      </p:sp>
    </p:spTree>
    <p:extLst>
      <p:ext uri="{BB962C8B-B14F-4D97-AF65-F5344CB8AC3E}">
        <p14:creationId xmlns:p14="http://schemas.microsoft.com/office/powerpoint/2010/main" val="25655357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D1A29-95BA-4CF9-B6BE-D6E85C4EE916}"/>
              </a:ext>
            </a:extLst>
          </p:cNvPr>
          <p:cNvSpPr>
            <a:spLocks noGrp="1"/>
          </p:cNvSpPr>
          <p:nvPr>
            <p:ph type="title"/>
          </p:nvPr>
        </p:nvSpPr>
        <p:spPr/>
        <p:txBody>
          <a:bodyPr/>
          <a:lstStyle/>
          <a:p>
            <a:r>
              <a:rPr lang="en-GB" dirty="0"/>
              <a:t>Device Selection </a:t>
            </a:r>
          </a:p>
        </p:txBody>
      </p:sp>
      <p:sp>
        <p:nvSpPr>
          <p:cNvPr id="3" name="Content Placeholder 2">
            <a:extLst>
              <a:ext uri="{FF2B5EF4-FFF2-40B4-BE49-F238E27FC236}">
                <a16:creationId xmlns:a16="http://schemas.microsoft.com/office/drawing/2014/main" id="{63F827FE-DABA-40FE-9490-A9A60F68E539}"/>
              </a:ext>
            </a:extLst>
          </p:cNvPr>
          <p:cNvSpPr>
            <a:spLocks noGrp="1"/>
          </p:cNvSpPr>
          <p:nvPr>
            <p:ph sz="half" idx="1"/>
          </p:nvPr>
        </p:nvSpPr>
        <p:spPr>
          <a:xfrm>
            <a:off x="838200" y="1825625"/>
            <a:ext cx="5334000" cy="4351338"/>
          </a:xfrm>
        </p:spPr>
        <p:txBody>
          <a:bodyPr>
            <a:normAutofit fontScale="47500" lnSpcReduction="20000"/>
          </a:bodyPr>
          <a:lstStyle/>
          <a:p>
            <a:pPr>
              <a:lnSpc>
                <a:spcPct val="170000"/>
              </a:lnSpc>
            </a:pPr>
            <a:r>
              <a:rPr lang="en-GB" dirty="0"/>
              <a:t>SRAM </a:t>
            </a:r>
          </a:p>
          <a:p>
            <a:pPr lvl="1">
              <a:lnSpc>
                <a:spcPct val="170000"/>
              </a:lnSpc>
            </a:pPr>
            <a:r>
              <a:rPr lang="en-GB" dirty="0"/>
              <a:t>Higher Performance (+)</a:t>
            </a:r>
          </a:p>
          <a:p>
            <a:pPr lvl="1">
              <a:lnSpc>
                <a:spcPct val="170000"/>
              </a:lnSpc>
            </a:pPr>
            <a:r>
              <a:rPr lang="en-GB" dirty="0"/>
              <a:t>Higher Capacity (+)</a:t>
            </a:r>
          </a:p>
          <a:p>
            <a:pPr lvl="1">
              <a:lnSpc>
                <a:spcPct val="170000"/>
              </a:lnSpc>
            </a:pPr>
            <a:r>
              <a:rPr lang="en-GB" dirty="0"/>
              <a:t>Needs configuration at power up (-)</a:t>
            </a:r>
          </a:p>
          <a:p>
            <a:pPr lvl="1">
              <a:lnSpc>
                <a:spcPct val="170000"/>
              </a:lnSpc>
            </a:pPr>
            <a:r>
              <a:rPr lang="en-GB" dirty="0"/>
              <a:t>Higher Power (-) </a:t>
            </a:r>
          </a:p>
          <a:p>
            <a:pPr lvl="1">
              <a:lnSpc>
                <a:spcPct val="170000"/>
              </a:lnSpc>
            </a:pPr>
            <a:r>
              <a:rPr lang="en-GB" dirty="0"/>
              <a:t>Susceptible to Configuration Corruption (-) – but there are mitigation schemes </a:t>
            </a:r>
          </a:p>
          <a:p>
            <a:pPr lvl="1">
              <a:lnSpc>
                <a:spcPct val="170000"/>
              </a:lnSpc>
            </a:pPr>
            <a:endParaRPr lang="en-GB" dirty="0"/>
          </a:p>
          <a:p>
            <a:pPr lvl="1">
              <a:lnSpc>
                <a:spcPct val="170000"/>
              </a:lnSpc>
            </a:pPr>
            <a:endParaRPr lang="en-GB" dirty="0"/>
          </a:p>
        </p:txBody>
      </p:sp>
      <p:sp>
        <p:nvSpPr>
          <p:cNvPr id="5" name="Content Placeholder 4">
            <a:extLst>
              <a:ext uri="{FF2B5EF4-FFF2-40B4-BE49-F238E27FC236}">
                <a16:creationId xmlns:a16="http://schemas.microsoft.com/office/drawing/2014/main" id="{07A1C213-EEB7-4372-8117-F2B4BB7BE494}"/>
              </a:ext>
            </a:extLst>
          </p:cNvPr>
          <p:cNvSpPr>
            <a:spLocks noGrp="1"/>
          </p:cNvSpPr>
          <p:nvPr>
            <p:ph sz="half" idx="2"/>
          </p:nvPr>
        </p:nvSpPr>
        <p:spPr/>
        <p:txBody>
          <a:bodyPr>
            <a:normAutofit fontScale="47500" lnSpcReduction="20000"/>
          </a:bodyPr>
          <a:lstStyle/>
          <a:p>
            <a:pPr>
              <a:lnSpc>
                <a:spcPct val="170000"/>
              </a:lnSpc>
            </a:pPr>
            <a:r>
              <a:rPr lang="en-GB" dirty="0"/>
              <a:t>OTP </a:t>
            </a:r>
          </a:p>
          <a:p>
            <a:pPr lvl="1">
              <a:lnSpc>
                <a:spcPct val="170000"/>
              </a:lnSpc>
            </a:pPr>
            <a:r>
              <a:rPr lang="en-GB" dirty="0"/>
              <a:t>Live at power up (+)</a:t>
            </a:r>
          </a:p>
          <a:p>
            <a:pPr lvl="1">
              <a:lnSpc>
                <a:spcPct val="170000"/>
              </a:lnSpc>
            </a:pPr>
            <a:r>
              <a:rPr lang="en-GB" dirty="0"/>
              <a:t>Cannot be updated / fixed design (-)</a:t>
            </a:r>
          </a:p>
          <a:p>
            <a:pPr lvl="1">
              <a:lnSpc>
                <a:spcPct val="170000"/>
              </a:lnSpc>
            </a:pPr>
            <a:r>
              <a:rPr lang="en-GB" dirty="0"/>
              <a:t>Lower Power (+)</a:t>
            </a:r>
          </a:p>
          <a:p>
            <a:pPr lvl="1">
              <a:lnSpc>
                <a:spcPct val="170000"/>
              </a:lnSpc>
            </a:pPr>
            <a:r>
              <a:rPr lang="en-GB" dirty="0"/>
              <a:t>Lowest Performance (-)</a:t>
            </a:r>
          </a:p>
          <a:p>
            <a:pPr lvl="1">
              <a:lnSpc>
                <a:spcPct val="170000"/>
              </a:lnSpc>
            </a:pPr>
            <a:endParaRPr lang="en-GB" dirty="0"/>
          </a:p>
          <a:p>
            <a:pPr lvl="1">
              <a:lnSpc>
                <a:spcPct val="170000"/>
              </a:lnSpc>
            </a:pPr>
            <a:endParaRPr lang="en-GB" dirty="0"/>
          </a:p>
          <a:p>
            <a:pPr>
              <a:lnSpc>
                <a:spcPct val="170000"/>
              </a:lnSpc>
            </a:pPr>
            <a:r>
              <a:rPr lang="en-GB" dirty="0"/>
              <a:t>Flash based </a:t>
            </a:r>
          </a:p>
          <a:p>
            <a:pPr lvl="1">
              <a:lnSpc>
                <a:spcPct val="170000"/>
              </a:lnSpc>
            </a:pPr>
            <a:r>
              <a:rPr lang="en-GB" dirty="0"/>
              <a:t>Live at power up (+)</a:t>
            </a:r>
          </a:p>
          <a:p>
            <a:pPr lvl="1">
              <a:lnSpc>
                <a:spcPct val="170000"/>
              </a:lnSpc>
            </a:pPr>
            <a:r>
              <a:rPr lang="en-GB" dirty="0"/>
              <a:t>No Configuration Corruption (+)</a:t>
            </a:r>
          </a:p>
          <a:p>
            <a:pPr lvl="1">
              <a:lnSpc>
                <a:spcPct val="170000"/>
              </a:lnSpc>
            </a:pPr>
            <a:r>
              <a:rPr lang="en-GB" dirty="0"/>
              <a:t>Updateable in the field (+)</a:t>
            </a:r>
          </a:p>
          <a:p>
            <a:pPr lvl="1">
              <a:lnSpc>
                <a:spcPct val="170000"/>
              </a:lnSpc>
            </a:pPr>
            <a:r>
              <a:rPr lang="en-GB" dirty="0"/>
              <a:t>Middling Performance (-)</a:t>
            </a:r>
          </a:p>
          <a:p>
            <a:pPr>
              <a:lnSpc>
                <a:spcPct val="170000"/>
              </a:lnSpc>
            </a:pPr>
            <a:endParaRPr lang="en-GB" dirty="0"/>
          </a:p>
        </p:txBody>
      </p:sp>
      <p:sp>
        <p:nvSpPr>
          <p:cNvPr id="4" name="Slide Number Placeholder 3">
            <a:extLst>
              <a:ext uri="{FF2B5EF4-FFF2-40B4-BE49-F238E27FC236}">
                <a16:creationId xmlns:a16="http://schemas.microsoft.com/office/drawing/2014/main" id="{A26934DD-8946-4815-AA5B-C497258AA7D1}"/>
              </a:ext>
            </a:extLst>
          </p:cNvPr>
          <p:cNvSpPr>
            <a:spLocks noGrp="1"/>
          </p:cNvSpPr>
          <p:nvPr>
            <p:ph type="sldNum" sz="quarter" idx="4294967295"/>
          </p:nvPr>
        </p:nvSpPr>
        <p:spPr>
          <a:xfrm>
            <a:off x="0" y="6372225"/>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07BBF5-AD54-425D-84C9-A11575229E1A}" type="slidenum">
              <a:rPr lang="en-US" smtClean="0"/>
              <a:pPr/>
              <a:t>68</a:t>
            </a:fld>
            <a:endParaRPr lang="en-US"/>
          </a:p>
        </p:txBody>
      </p:sp>
    </p:spTree>
    <p:extLst>
      <p:ext uri="{BB962C8B-B14F-4D97-AF65-F5344CB8AC3E}">
        <p14:creationId xmlns:p14="http://schemas.microsoft.com/office/powerpoint/2010/main" val="17770307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8EC48-056F-4289-8CB3-BBB4F314EBDF}"/>
              </a:ext>
            </a:extLst>
          </p:cNvPr>
          <p:cNvSpPr>
            <a:spLocks noGrp="1"/>
          </p:cNvSpPr>
          <p:nvPr>
            <p:ph type="title"/>
          </p:nvPr>
        </p:nvSpPr>
        <p:spPr/>
        <p:txBody>
          <a:bodyPr/>
          <a:lstStyle/>
          <a:p>
            <a:r>
              <a:rPr lang="en-GB" dirty="0"/>
              <a:t>Device Selection</a:t>
            </a:r>
          </a:p>
        </p:txBody>
      </p:sp>
      <p:sp>
        <p:nvSpPr>
          <p:cNvPr id="3" name="Content Placeholder 2">
            <a:extLst>
              <a:ext uri="{FF2B5EF4-FFF2-40B4-BE49-F238E27FC236}">
                <a16:creationId xmlns:a16="http://schemas.microsoft.com/office/drawing/2014/main" id="{A5E510D9-31E4-45CC-AF5E-5375BB01AA5B}"/>
              </a:ext>
            </a:extLst>
          </p:cNvPr>
          <p:cNvSpPr>
            <a:spLocks noGrp="1"/>
          </p:cNvSpPr>
          <p:nvPr>
            <p:ph idx="1"/>
          </p:nvPr>
        </p:nvSpPr>
        <p:spPr>
          <a:xfrm>
            <a:off x="838200" y="1549400"/>
            <a:ext cx="10515600" cy="4351338"/>
          </a:xfrm>
        </p:spPr>
        <p:txBody>
          <a:bodyPr/>
          <a:lstStyle/>
          <a:p>
            <a:r>
              <a:rPr lang="en-GB" dirty="0"/>
              <a:t>Typical use cases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SRAM  </a:t>
            </a:r>
          </a:p>
          <a:p>
            <a:pPr lvl="1">
              <a:buFont typeface="Arial" panose="020B0604020202020204" pitchFamily="34" charset="0"/>
              <a:buChar char="•"/>
            </a:pPr>
            <a:r>
              <a:rPr lang="en-GB" dirty="0"/>
              <a:t>Software defined radio, image processing, satellite communications, EW, AI etc.</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OTP </a:t>
            </a:r>
          </a:p>
          <a:p>
            <a:pPr lvl="1">
              <a:buFont typeface="Arial" panose="020B0604020202020204" pitchFamily="34" charset="0"/>
              <a:buChar char="•"/>
            </a:pPr>
            <a:r>
              <a:rPr lang="en-GB" dirty="0"/>
              <a:t>Control and communication, security functions e.g. crypto </a:t>
            </a:r>
          </a:p>
          <a:p>
            <a:pPr lvl="1">
              <a:buFont typeface="Arial" panose="020B0604020202020204" pitchFamily="34" charset="0"/>
              <a:buChar char="•"/>
            </a:pPr>
            <a:endParaRPr lang="en-GB" dirty="0"/>
          </a:p>
          <a:p>
            <a:pPr marL="342900" indent="-342900">
              <a:buFont typeface="Arial" panose="020B0604020202020204" pitchFamily="34" charset="0"/>
              <a:buChar char="•"/>
            </a:pPr>
            <a:r>
              <a:rPr lang="en-GB" dirty="0"/>
              <a:t>Flash </a:t>
            </a:r>
          </a:p>
          <a:p>
            <a:pPr lvl="1">
              <a:buFont typeface="Arial" panose="020B0604020202020204" pitchFamily="34" charset="0"/>
              <a:buChar char="•"/>
            </a:pPr>
            <a:r>
              <a:rPr lang="en-GB" dirty="0"/>
              <a:t>Control &amp; Communication, </a:t>
            </a:r>
            <a:r>
              <a:rPr lang="en-GB" dirty="0" err="1"/>
              <a:t>Crypo</a:t>
            </a:r>
            <a:r>
              <a:rPr lang="en-GB" dirty="0"/>
              <a:t>, image processing, SDR</a:t>
            </a:r>
          </a:p>
        </p:txBody>
      </p:sp>
      <p:sp>
        <p:nvSpPr>
          <p:cNvPr id="4" name="Slide Number Placeholder 3">
            <a:extLst>
              <a:ext uri="{FF2B5EF4-FFF2-40B4-BE49-F238E27FC236}">
                <a16:creationId xmlns:a16="http://schemas.microsoft.com/office/drawing/2014/main" id="{63FDCBC4-6BA4-40AD-A81B-65C2B9758B10}"/>
              </a:ext>
            </a:extLst>
          </p:cNvPr>
          <p:cNvSpPr>
            <a:spLocks noGrp="1"/>
          </p:cNvSpPr>
          <p:nvPr>
            <p:ph type="sldNum" sz="quarter" idx="12"/>
          </p:nvPr>
        </p:nvSpPr>
        <p:spPr>
          <a:xfrm>
            <a:off x="838200" y="6372493"/>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07BBF5-AD54-425D-84C9-A11575229E1A}" type="slidenum">
              <a:rPr lang="en-US" smtClean="0"/>
              <a:pPr/>
              <a:t>69</a:t>
            </a:fld>
            <a:endParaRPr lang="en-US"/>
          </a:p>
        </p:txBody>
      </p:sp>
    </p:spTree>
    <p:extLst>
      <p:ext uri="{BB962C8B-B14F-4D97-AF65-F5344CB8AC3E}">
        <p14:creationId xmlns:p14="http://schemas.microsoft.com/office/powerpoint/2010/main" val="2684251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75C4D-3409-49B5-94C7-431929402564}"/>
              </a:ext>
            </a:extLst>
          </p:cNvPr>
          <p:cNvSpPr>
            <a:spLocks noGrp="1"/>
          </p:cNvSpPr>
          <p:nvPr>
            <p:ph type="title"/>
          </p:nvPr>
        </p:nvSpPr>
        <p:spPr/>
        <p:txBody>
          <a:bodyPr/>
          <a:lstStyle/>
          <a:p>
            <a:r>
              <a:rPr lang="en-US" dirty="0"/>
              <a:t>Look Up Table</a:t>
            </a:r>
            <a:endParaRPr lang="en-GB" dirty="0"/>
          </a:p>
        </p:txBody>
      </p:sp>
      <p:sp>
        <p:nvSpPr>
          <p:cNvPr id="3" name="Content Placeholder 2">
            <a:extLst>
              <a:ext uri="{FF2B5EF4-FFF2-40B4-BE49-F238E27FC236}">
                <a16:creationId xmlns:a16="http://schemas.microsoft.com/office/drawing/2014/main" id="{BC2A1CE9-8B9E-4503-B114-14D48C06FACA}"/>
              </a:ext>
            </a:extLst>
          </p:cNvPr>
          <p:cNvSpPr>
            <a:spLocks noGrp="1"/>
          </p:cNvSpPr>
          <p:nvPr>
            <p:ph idx="1"/>
          </p:nvPr>
        </p:nvSpPr>
        <p:spPr/>
        <p:txBody>
          <a:bodyPr/>
          <a:lstStyle/>
          <a:p>
            <a:pPr marL="342900" indent="-342900">
              <a:buFont typeface="Arial" panose="020B0604020202020204" pitchFamily="34" charset="0"/>
              <a:buChar char="•"/>
            </a:pPr>
            <a:r>
              <a:rPr lang="en-US" dirty="0"/>
              <a:t>The key to programmable logic is how logic equations are implemented in the device.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It is of course very difficult for the device designers to include a range of AND, OR gates etc. as the number of each gate type will vary for each application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Device manufacturers addressed this challenge in a very smart manner. In place of discrete gates, they used they use a several input look up table (LUT) which is programmed to implement the combinatorial logic equations. </a:t>
            </a:r>
            <a:endParaRPr lang="en-GB" dirty="0"/>
          </a:p>
        </p:txBody>
      </p:sp>
      <p:sp>
        <p:nvSpPr>
          <p:cNvPr id="4" name="Footer Placeholder 3">
            <a:extLst>
              <a:ext uri="{FF2B5EF4-FFF2-40B4-BE49-F238E27FC236}">
                <a16:creationId xmlns:a16="http://schemas.microsoft.com/office/drawing/2014/main" id="{E1F76159-AF24-44DE-8ECE-80BD15D6055B}"/>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4EFE2694-FCC1-4430-B093-3A6CE0F8430B}"/>
              </a:ext>
            </a:extLst>
          </p:cNvPr>
          <p:cNvSpPr>
            <a:spLocks noGrp="1"/>
          </p:cNvSpPr>
          <p:nvPr>
            <p:ph type="sldNum" sz="quarter" idx="4"/>
          </p:nvPr>
        </p:nvSpPr>
        <p:spPr/>
        <p:txBody>
          <a:bodyPr/>
          <a:lstStyle/>
          <a:p>
            <a:fld id="{F2CE8A50-B8D0-457B-A77C-B74D45AE23B6}" type="slidenum">
              <a:rPr lang="en-US" smtClean="0"/>
              <a:pPr/>
              <a:t>7</a:t>
            </a:fld>
            <a:endParaRPr lang="en-US" dirty="0"/>
          </a:p>
        </p:txBody>
      </p:sp>
    </p:spTree>
    <p:extLst>
      <p:ext uri="{BB962C8B-B14F-4D97-AF65-F5344CB8AC3E}">
        <p14:creationId xmlns:p14="http://schemas.microsoft.com/office/powerpoint/2010/main" val="29664740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D4930AA-4359-4D13-B6F8-75ABFDA807B7}"/>
              </a:ext>
            </a:extLst>
          </p:cNvPr>
          <p:cNvSpPr txBox="1">
            <a:spLocks/>
          </p:cNvSpPr>
          <p:nvPr/>
        </p:nvSpPr>
        <p:spPr>
          <a:xfrm>
            <a:off x="838200" y="3039351"/>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Vivado IP Integrator</a:t>
            </a:r>
            <a:br>
              <a:rPr lang="en-US" b="1" dirty="0"/>
            </a:br>
            <a:endParaRPr lang="en-US" b="1" dirty="0"/>
          </a:p>
        </p:txBody>
      </p:sp>
    </p:spTree>
    <p:extLst>
      <p:ext uri="{BB962C8B-B14F-4D97-AF65-F5344CB8AC3E}">
        <p14:creationId xmlns:p14="http://schemas.microsoft.com/office/powerpoint/2010/main" val="2996685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Vivado IP Integrator (IPI)</a:t>
            </a:r>
            <a:br>
              <a:rPr lang="en-US" dirty="0"/>
            </a:br>
            <a:endParaRPr lang="en-US" dirty="0"/>
          </a:p>
        </p:txBody>
      </p:sp>
      <p:sp>
        <p:nvSpPr>
          <p:cNvPr id="5" name="Footer Placeholder 4">
            <a:extLst>
              <a:ext uri="{FF2B5EF4-FFF2-40B4-BE49-F238E27FC236}">
                <a16:creationId xmlns:a16="http://schemas.microsoft.com/office/drawing/2014/main" id="{BEFA3ED8-76ED-4CDB-A627-438BB03941EC}"/>
              </a:ext>
            </a:extLst>
          </p:cNvPr>
          <p:cNvSpPr>
            <a:spLocks noGrp="1"/>
          </p:cNvSpPr>
          <p:nvPr>
            <p:ph type="ftr" sz="quarter" idx="10"/>
          </p:nvPr>
        </p:nvSpPr>
        <p:spPr/>
        <p:txBody>
          <a:bodyPr/>
          <a:lstStyle/>
          <a:p>
            <a:r>
              <a:rPr lang="en-US"/>
              <a:t>© Adiuvo Engineering and Training, Ltd. 2020</a:t>
            </a:r>
            <a:endParaRPr lang="en-US" dirty="0"/>
          </a:p>
        </p:txBody>
      </p:sp>
      <p:sp>
        <p:nvSpPr>
          <p:cNvPr id="2" name="Text Placeholder 1"/>
          <p:cNvSpPr>
            <a:spLocks noGrp="1"/>
          </p:cNvSpPr>
          <p:nvPr>
            <p:ph type="body" sz="quarter" idx="12"/>
          </p:nvPr>
        </p:nvSpPr>
        <p:spPr>
          <a:xfrm>
            <a:off x="821635" y="1411771"/>
            <a:ext cx="5505450" cy="3771900"/>
          </a:xfrm>
        </p:spPr>
        <p:txBody>
          <a:bodyPr>
            <a:noAutofit/>
          </a:bodyPr>
          <a:lstStyle/>
          <a:p>
            <a:r>
              <a:rPr lang="en-US" sz="1800" dirty="0"/>
              <a:t>Create system-level designs</a:t>
            </a:r>
          </a:p>
          <a:p>
            <a:pPr lvl="1">
              <a:buFont typeface="Arial" panose="020B0604020202020204" pitchFamily="34" charset="0"/>
              <a:buChar char="•"/>
            </a:pPr>
            <a:r>
              <a:rPr lang="en-US" sz="1400" dirty="0"/>
              <a:t>Instantiate and interconnect IP cores</a:t>
            </a:r>
          </a:p>
          <a:p>
            <a:pPr marL="285750" indent="-285750">
              <a:buFont typeface="Arial" panose="020B0604020202020204" pitchFamily="34" charset="0"/>
              <a:buChar char="•"/>
            </a:pPr>
            <a:r>
              <a:rPr lang="en-US" sz="1800" dirty="0"/>
              <a:t>IP-centric design flow</a:t>
            </a:r>
          </a:p>
          <a:p>
            <a:pPr lvl="1">
              <a:buFont typeface="Arial" panose="020B0604020202020204" pitchFamily="34" charset="0"/>
              <a:buChar char="•"/>
            </a:pPr>
            <a:r>
              <a:rPr lang="en-US" sz="1400" dirty="0"/>
              <a:t>Plug-and-play IP</a:t>
            </a:r>
          </a:p>
          <a:p>
            <a:pPr lvl="1">
              <a:buFont typeface="Arial" panose="020B0604020202020204" pitchFamily="34" charset="0"/>
              <a:buChar char="•"/>
            </a:pPr>
            <a:r>
              <a:rPr lang="en-US" sz="1400" dirty="0"/>
              <a:t>Vast IP catalog</a:t>
            </a:r>
          </a:p>
          <a:p>
            <a:pPr marL="285750" indent="-285750">
              <a:buFont typeface="Arial" panose="020B0604020202020204" pitchFamily="34" charset="0"/>
              <a:buChar char="•"/>
            </a:pPr>
            <a:r>
              <a:rPr lang="en-US" sz="1800" dirty="0"/>
              <a:t>Accelerates</a:t>
            </a:r>
          </a:p>
          <a:p>
            <a:pPr lvl="1">
              <a:buFont typeface="Arial" panose="020B0604020202020204" pitchFamily="34" charset="0"/>
              <a:buChar char="•"/>
            </a:pPr>
            <a:r>
              <a:rPr lang="en-US" sz="1400" dirty="0"/>
              <a:t>Integration</a:t>
            </a:r>
          </a:p>
          <a:p>
            <a:pPr lvl="1">
              <a:buFont typeface="Arial" panose="020B0604020202020204" pitchFamily="34" charset="0"/>
              <a:buChar char="•"/>
            </a:pPr>
            <a:r>
              <a:rPr lang="en-US" sz="1400" dirty="0"/>
              <a:t>Productivity</a:t>
            </a:r>
          </a:p>
          <a:p>
            <a:pPr marL="285750" indent="-285750">
              <a:buFont typeface="Arial" panose="020B0604020202020204" pitchFamily="34" charset="0"/>
              <a:buChar char="•"/>
            </a:pPr>
            <a:r>
              <a:rPr lang="en-US" sz="1800" dirty="0"/>
              <a:t>Example applications</a:t>
            </a:r>
          </a:p>
          <a:p>
            <a:pPr lvl="1">
              <a:buFont typeface="Arial" panose="020B0604020202020204" pitchFamily="34" charset="0"/>
              <a:buChar char="•"/>
            </a:pPr>
            <a:r>
              <a:rPr lang="en-US" sz="1400" dirty="0"/>
              <a:t>Embedded</a:t>
            </a:r>
          </a:p>
          <a:p>
            <a:pPr lvl="1">
              <a:buFont typeface="Arial" panose="020B0604020202020204" pitchFamily="34" charset="0"/>
              <a:buChar char="•"/>
            </a:pPr>
            <a:r>
              <a:rPr lang="en-US" sz="1400" dirty="0"/>
              <a:t>DSP</a:t>
            </a:r>
          </a:p>
          <a:p>
            <a:pPr lvl="1">
              <a:buFont typeface="Arial" panose="020B0604020202020204" pitchFamily="34" charset="0"/>
              <a:buChar char="•"/>
            </a:pPr>
            <a:r>
              <a:rPr lang="en-US" sz="1400" dirty="0"/>
              <a:t>Video</a:t>
            </a:r>
          </a:p>
          <a:p>
            <a:pPr lvl="1">
              <a:buFont typeface="Arial" panose="020B0604020202020204" pitchFamily="34" charset="0"/>
              <a:buChar char="•"/>
            </a:pPr>
            <a:r>
              <a:rPr lang="en-US" sz="1400" dirty="0"/>
              <a:t>Analog</a:t>
            </a:r>
          </a:p>
          <a:p>
            <a:pPr lvl="1">
              <a:buFont typeface="Arial" panose="020B0604020202020204" pitchFamily="34" charset="0"/>
              <a:buChar char="•"/>
            </a:pPr>
            <a:r>
              <a:rPr lang="en-US" sz="1400" dirty="0"/>
              <a:t>Networking</a:t>
            </a:r>
          </a:p>
          <a:p>
            <a:endParaRPr lang="en-US" sz="1800" dirty="0"/>
          </a:p>
        </p:txBody>
      </p:sp>
      <p:pic>
        <p:nvPicPr>
          <p:cNvPr id="4" name="Picture 3"/>
          <p:cNvPicPr>
            <a:picLocks noChangeAspect="1"/>
          </p:cNvPicPr>
          <p:nvPr/>
        </p:nvPicPr>
        <p:blipFill rotWithShape="1">
          <a:blip r:embed="rId3"/>
          <a:srcRect l="604" t="2028"/>
          <a:stretch/>
        </p:blipFill>
        <p:spPr>
          <a:xfrm>
            <a:off x="3899452" y="2102549"/>
            <a:ext cx="7925254" cy="4068132"/>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816789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DAAEC43-5376-4B31-A166-9FB3E430AB21}"/>
              </a:ext>
            </a:extLst>
          </p:cNvPr>
          <p:cNvPicPr>
            <a:picLocks noChangeAspect="1"/>
          </p:cNvPicPr>
          <p:nvPr/>
        </p:nvPicPr>
        <p:blipFill>
          <a:blip r:embed="rId3"/>
          <a:stretch>
            <a:fillRect/>
          </a:stretch>
        </p:blipFill>
        <p:spPr>
          <a:xfrm>
            <a:off x="6964689" y="2240153"/>
            <a:ext cx="3878887" cy="2167443"/>
          </a:xfrm>
          <a:prstGeom prst="rect">
            <a:avLst/>
          </a:prstGeom>
        </p:spPr>
      </p:pic>
      <p:sp>
        <p:nvSpPr>
          <p:cNvPr id="2" name="Title 1"/>
          <p:cNvSpPr>
            <a:spLocks noGrp="1"/>
          </p:cNvSpPr>
          <p:nvPr>
            <p:ph type="title"/>
          </p:nvPr>
        </p:nvSpPr>
        <p:spPr/>
        <p:txBody>
          <a:bodyPr/>
          <a:lstStyle/>
          <a:p>
            <a:r>
              <a:rPr lang="en-US" dirty="0"/>
              <a:t>Vivado IP Integrator:</a:t>
            </a:r>
            <a:br>
              <a:rPr lang="en-US" dirty="0"/>
            </a:br>
            <a:r>
              <a:rPr lang="en-US" dirty="0"/>
              <a:t>Intelligent IP Integration</a:t>
            </a:r>
          </a:p>
        </p:txBody>
      </p:sp>
      <p:sp>
        <p:nvSpPr>
          <p:cNvPr id="4" name="Footer Placeholder 3">
            <a:extLst>
              <a:ext uri="{FF2B5EF4-FFF2-40B4-BE49-F238E27FC236}">
                <a16:creationId xmlns:a16="http://schemas.microsoft.com/office/drawing/2014/main" id="{2AAE05F6-8BE2-4A37-A556-E2F7DB4580A2}"/>
              </a:ext>
            </a:extLst>
          </p:cNvPr>
          <p:cNvSpPr>
            <a:spLocks noGrp="1"/>
          </p:cNvSpPr>
          <p:nvPr>
            <p:ph type="ftr" sz="quarter" idx="10"/>
          </p:nvPr>
        </p:nvSpPr>
        <p:spPr/>
        <p:txBody>
          <a:bodyPr/>
          <a:lstStyle/>
          <a:p>
            <a:r>
              <a:rPr lang="en-US" dirty="0"/>
              <a:t>© </a:t>
            </a:r>
            <a:r>
              <a:rPr lang="en-US" dirty="0" err="1"/>
              <a:t>Adiuvo</a:t>
            </a:r>
            <a:r>
              <a:rPr lang="en-US" dirty="0"/>
              <a:t> Engineering and Training, Ltd. 2020</a:t>
            </a:r>
          </a:p>
        </p:txBody>
      </p:sp>
      <p:sp>
        <p:nvSpPr>
          <p:cNvPr id="14" name="Text Placeholder 13">
            <a:extLst>
              <a:ext uri="{FF2B5EF4-FFF2-40B4-BE49-F238E27FC236}">
                <a16:creationId xmlns:a16="http://schemas.microsoft.com/office/drawing/2014/main" id="{E7EA0059-5944-4096-BF5B-BF537FB89C8D}"/>
              </a:ext>
            </a:extLst>
          </p:cNvPr>
          <p:cNvSpPr>
            <a:spLocks noGrp="1"/>
          </p:cNvSpPr>
          <p:nvPr>
            <p:ph type="body" sz="quarter" idx="12"/>
          </p:nvPr>
        </p:nvSpPr>
        <p:spPr>
          <a:xfrm>
            <a:off x="838200" y="2047875"/>
            <a:ext cx="4696111" cy="3771900"/>
          </a:xfrm>
        </p:spPr>
        <p:txBody>
          <a:bodyPr>
            <a:normAutofit fontScale="85000" lnSpcReduction="10000"/>
          </a:bodyPr>
          <a:lstStyle/>
          <a:p>
            <a:pPr marL="342900" indent="-342900">
              <a:lnSpc>
                <a:spcPct val="150000"/>
              </a:lnSpc>
              <a:buClrTx/>
              <a:buFont typeface="Arial" panose="020B0604020202020204" pitchFamily="34" charset="0"/>
              <a:buChar char="•"/>
            </a:pPr>
            <a:r>
              <a:rPr lang="en-US" sz="2000" dirty="0"/>
              <a:t>Automated IP subsystems </a:t>
            </a:r>
          </a:p>
          <a:p>
            <a:pPr marL="342900" indent="-342900">
              <a:lnSpc>
                <a:spcPct val="150000"/>
              </a:lnSpc>
              <a:buClrTx/>
              <a:buFont typeface="Arial" panose="020B0604020202020204" pitchFamily="34" charset="0"/>
              <a:buChar char="•"/>
            </a:pPr>
            <a:r>
              <a:rPr lang="en-US" sz="2000" dirty="0"/>
              <a:t>Block automation for rapid design creation</a:t>
            </a:r>
          </a:p>
          <a:p>
            <a:pPr marL="342900" indent="-342900">
              <a:lnSpc>
                <a:spcPct val="150000"/>
              </a:lnSpc>
              <a:buClrTx/>
              <a:buFont typeface="Arial" panose="020B0604020202020204" pitchFamily="34" charset="0"/>
              <a:buChar char="•"/>
            </a:pPr>
            <a:r>
              <a:rPr lang="en-US" sz="2000" dirty="0"/>
              <a:t>One click IP customization</a:t>
            </a:r>
          </a:p>
          <a:p>
            <a:pPr marL="342900" indent="-342900">
              <a:lnSpc>
                <a:spcPct val="150000"/>
              </a:lnSpc>
              <a:buClrTx/>
              <a:buFont typeface="Arial" panose="020B0604020202020204" pitchFamily="34" charset="0"/>
              <a:buChar char="•"/>
            </a:pPr>
            <a:r>
              <a:rPr lang="en-US" sz="2000" dirty="0"/>
              <a:t>Board aware</a:t>
            </a:r>
          </a:p>
          <a:p>
            <a:pPr marL="342900" indent="-342900">
              <a:lnSpc>
                <a:spcPct val="150000"/>
              </a:lnSpc>
              <a:buClrTx/>
              <a:buFont typeface="Arial" panose="020B0604020202020204" pitchFamily="34" charset="0"/>
              <a:buChar char="•"/>
            </a:pPr>
            <a:r>
              <a:rPr lang="en-US" sz="2000" dirty="0"/>
              <a:t>Support all 7 Series FPGAs and Zynq SoCs</a:t>
            </a:r>
          </a:p>
          <a:p>
            <a:pPr marL="342900" indent="-342900">
              <a:lnSpc>
                <a:spcPct val="150000"/>
              </a:lnSpc>
              <a:buClrTx/>
              <a:buFont typeface="Arial" panose="020B0604020202020204" pitchFamily="34" charset="0"/>
              <a:buChar char="•"/>
            </a:pPr>
            <a:r>
              <a:rPr lang="en-US" sz="2000" dirty="0"/>
              <a:t>Built-in presets, accelerating design creation</a:t>
            </a:r>
          </a:p>
          <a:p>
            <a:pPr>
              <a:lnSpc>
                <a:spcPct val="150000"/>
              </a:lnSpc>
            </a:pPr>
            <a:endParaRPr lang="en-US" sz="2000" dirty="0"/>
          </a:p>
        </p:txBody>
      </p:sp>
      <p:sp>
        <p:nvSpPr>
          <p:cNvPr id="20" name="Content Placeholder 15"/>
          <p:cNvSpPr txBox="1">
            <a:spLocks/>
          </p:cNvSpPr>
          <p:nvPr/>
        </p:nvSpPr>
        <p:spPr>
          <a:xfrm>
            <a:off x="6871761" y="1020167"/>
            <a:ext cx="3709810" cy="1993301"/>
          </a:xfrm>
          <a:prstGeom prst="rect">
            <a:avLst/>
          </a:prstGeom>
        </p:spPr>
        <p:txBody>
          <a:bodyPr/>
          <a:lstStyle>
            <a:lvl1pPr marL="228600" indent="-228600" algn="l" rtl="0" eaLnBrk="1" fontAlgn="base" hangingPunct="1">
              <a:lnSpc>
                <a:spcPct val="110000"/>
              </a:lnSpc>
              <a:spcBef>
                <a:spcPts val="800"/>
              </a:spcBef>
              <a:spcAft>
                <a:spcPct val="0"/>
              </a:spcAft>
              <a:buClr>
                <a:schemeClr val="tx2"/>
              </a:buClr>
              <a:buSzPct val="88000"/>
              <a:buFont typeface="Wingdings" pitchFamily="2" charset="2"/>
              <a:buBlip>
                <a:blip r:embed="rId4"/>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a:lstStyle>
          <a:p>
            <a:endParaRPr lang="en-US" sz="1400" dirty="0"/>
          </a:p>
        </p:txBody>
      </p:sp>
      <p:sp>
        <p:nvSpPr>
          <p:cNvPr id="30" name="Line Callout 1 29"/>
          <p:cNvSpPr/>
          <p:nvPr/>
        </p:nvSpPr>
        <p:spPr bwMode="auto">
          <a:xfrm>
            <a:off x="8209896" y="3559924"/>
            <a:ext cx="1553250" cy="335736"/>
          </a:xfrm>
          <a:prstGeom prst="borderCallout1">
            <a:avLst>
              <a:gd name="adj1" fmla="val -2252"/>
              <a:gd name="adj2" fmla="val 50199"/>
              <a:gd name="adj3" fmla="val -101386"/>
              <a:gd name="adj4" fmla="val 62538"/>
            </a:avLst>
          </a:prstGeom>
          <a:ln>
            <a:solidFill>
              <a:schemeClr val="tx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noAutofit/>
          </a:bodyPr>
          <a:lstStyle/>
          <a:p>
            <a:r>
              <a:rPr lang="en-US" sz="900" dirty="0">
                <a:solidFill>
                  <a:srgbClr val="000000"/>
                </a:solidFill>
              </a:rPr>
              <a:t>Interface Connections with Live DRCs</a:t>
            </a:r>
          </a:p>
        </p:txBody>
      </p:sp>
      <p:sp>
        <p:nvSpPr>
          <p:cNvPr id="31" name="Line Callout 1 30"/>
          <p:cNvSpPr/>
          <p:nvPr/>
        </p:nvSpPr>
        <p:spPr bwMode="auto">
          <a:xfrm>
            <a:off x="5635095" y="3250548"/>
            <a:ext cx="1609817" cy="335736"/>
          </a:xfrm>
          <a:prstGeom prst="borderCallout1">
            <a:avLst>
              <a:gd name="adj1" fmla="val 50002"/>
              <a:gd name="adj2" fmla="val 100531"/>
              <a:gd name="adj3" fmla="val -79929"/>
              <a:gd name="adj4" fmla="val 142212"/>
            </a:avLst>
          </a:prstGeom>
          <a:ln>
            <a:solidFill>
              <a:schemeClr val="tx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noAutofit/>
          </a:bodyPr>
          <a:lstStyle/>
          <a:p>
            <a:r>
              <a:rPr lang="en-US" sz="1100" dirty="0">
                <a:solidFill>
                  <a:srgbClr val="000000"/>
                </a:solidFill>
              </a:rPr>
              <a:t>System Hierarchy View</a:t>
            </a:r>
          </a:p>
        </p:txBody>
      </p:sp>
      <p:sp>
        <p:nvSpPr>
          <p:cNvPr id="32" name="Line Callout 1 31"/>
          <p:cNvSpPr/>
          <p:nvPr/>
        </p:nvSpPr>
        <p:spPr bwMode="auto">
          <a:xfrm>
            <a:off x="5614499" y="4163684"/>
            <a:ext cx="1430379" cy="335736"/>
          </a:xfrm>
          <a:prstGeom prst="borderCallout1">
            <a:avLst>
              <a:gd name="adj1" fmla="val 53785"/>
              <a:gd name="adj2" fmla="val 99617"/>
              <a:gd name="adj3" fmla="val 20650"/>
              <a:gd name="adj4" fmla="val 144244"/>
            </a:avLst>
          </a:prstGeom>
          <a:ln>
            <a:solidFill>
              <a:schemeClr val="tx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noAutofit/>
          </a:bodyPr>
          <a:lstStyle/>
          <a:p>
            <a:r>
              <a:rPr lang="en-US" sz="1100" dirty="0">
                <a:solidFill>
                  <a:srgbClr val="000000"/>
                </a:solidFill>
              </a:rPr>
              <a:t>Tcl Console</a:t>
            </a:r>
          </a:p>
        </p:txBody>
      </p:sp>
      <p:sp>
        <p:nvSpPr>
          <p:cNvPr id="33" name="Line Callout 1 32"/>
          <p:cNvSpPr/>
          <p:nvPr/>
        </p:nvSpPr>
        <p:spPr bwMode="auto">
          <a:xfrm>
            <a:off x="9938762" y="2756617"/>
            <a:ext cx="985002" cy="335736"/>
          </a:xfrm>
          <a:prstGeom prst="borderCallout1">
            <a:avLst>
              <a:gd name="adj1" fmla="val 53097"/>
              <a:gd name="adj2" fmla="val -1250"/>
              <a:gd name="adj3" fmla="val 110197"/>
              <a:gd name="adj4" fmla="val -43606"/>
            </a:avLst>
          </a:prstGeom>
          <a:ln>
            <a:solidFill>
              <a:schemeClr val="tx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noAutofit/>
          </a:bodyPr>
          <a:lstStyle/>
          <a:p>
            <a:r>
              <a:rPr lang="en-US" sz="1100" dirty="0">
                <a:solidFill>
                  <a:srgbClr val="000000"/>
                </a:solidFill>
              </a:rPr>
              <a:t>Hierarchy Support</a:t>
            </a:r>
          </a:p>
        </p:txBody>
      </p:sp>
      <p:sp>
        <p:nvSpPr>
          <p:cNvPr id="35" name="Line Callout 1 34"/>
          <p:cNvSpPr/>
          <p:nvPr/>
        </p:nvSpPr>
        <p:spPr bwMode="auto">
          <a:xfrm>
            <a:off x="8076037" y="4771973"/>
            <a:ext cx="1991320" cy="335736"/>
          </a:xfrm>
          <a:prstGeom prst="borderCallout1">
            <a:avLst>
              <a:gd name="adj1" fmla="val 50002"/>
              <a:gd name="adj2" fmla="val 100531"/>
              <a:gd name="adj3" fmla="val -54343"/>
              <a:gd name="adj4" fmla="val 109296"/>
            </a:avLst>
          </a:prstGeom>
          <a:ln>
            <a:solidFill>
              <a:schemeClr val="tx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noAutofit/>
          </a:bodyPr>
          <a:lstStyle/>
          <a:p>
            <a:pPr defTabSz="914400"/>
            <a:r>
              <a:rPr lang="en-US" sz="1100" dirty="0">
                <a:solidFill>
                  <a:srgbClr val="000000"/>
                </a:solidFill>
              </a:rPr>
              <a:t>Extensible IP Catalog</a:t>
            </a:r>
          </a:p>
        </p:txBody>
      </p:sp>
      <p:pic>
        <p:nvPicPr>
          <p:cNvPr id="10" name="Picture 9">
            <a:extLst>
              <a:ext uri="{FF2B5EF4-FFF2-40B4-BE49-F238E27FC236}">
                <a16:creationId xmlns:a16="http://schemas.microsoft.com/office/drawing/2014/main" id="{E8219ECD-72B9-474B-A340-9F1DC16C6500}"/>
              </a:ext>
            </a:extLst>
          </p:cNvPr>
          <p:cNvPicPr>
            <a:picLocks noChangeAspect="1"/>
          </p:cNvPicPr>
          <p:nvPr/>
        </p:nvPicPr>
        <p:blipFill>
          <a:blip r:embed="rId5"/>
          <a:stretch>
            <a:fillRect/>
          </a:stretch>
        </p:blipFill>
        <p:spPr>
          <a:xfrm>
            <a:off x="10227738" y="3574217"/>
            <a:ext cx="1436378" cy="1871127"/>
          </a:xfrm>
          <a:prstGeom prst="rect">
            <a:avLst/>
          </a:prstGeom>
        </p:spPr>
      </p:pic>
    </p:spTree>
    <p:extLst>
      <p:ext uri="{BB962C8B-B14F-4D97-AF65-F5344CB8AC3E}">
        <p14:creationId xmlns:p14="http://schemas.microsoft.com/office/powerpoint/2010/main" val="21778911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2E2EA-B1E4-4BB3-B288-03C18F9997CB}"/>
              </a:ext>
            </a:extLst>
          </p:cNvPr>
          <p:cNvSpPr>
            <a:spLocks noGrp="1"/>
          </p:cNvSpPr>
          <p:nvPr>
            <p:ph type="title"/>
          </p:nvPr>
        </p:nvSpPr>
        <p:spPr/>
        <p:txBody>
          <a:bodyPr/>
          <a:lstStyle/>
          <a:p>
            <a:r>
              <a:rPr lang="en-US" dirty="0" err="1"/>
              <a:t>Vivado</a:t>
            </a:r>
            <a:r>
              <a:rPr lang="en-US" dirty="0"/>
              <a:t> IP Integrator: </a:t>
            </a:r>
            <a:br>
              <a:rPr lang="en-US" dirty="0"/>
            </a:br>
            <a:r>
              <a:rPr lang="en-US" dirty="0"/>
              <a:t>Intelligent IP Integration</a:t>
            </a:r>
          </a:p>
        </p:txBody>
      </p:sp>
      <p:sp>
        <p:nvSpPr>
          <p:cNvPr id="4" name="Footer Placeholder 3">
            <a:extLst>
              <a:ext uri="{FF2B5EF4-FFF2-40B4-BE49-F238E27FC236}">
                <a16:creationId xmlns:a16="http://schemas.microsoft.com/office/drawing/2014/main" id="{561D4F30-F591-477F-9F6D-CF95ECF76692}"/>
              </a:ext>
            </a:extLst>
          </p:cNvPr>
          <p:cNvSpPr>
            <a:spLocks noGrp="1"/>
          </p:cNvSpPr>
          <p:nvPr>
            <p:ph type="ftr" sz="quarter" idx="11"/>
          </p:nvPr>
        </p:nvSpPr>
        <p:spPr/>
        <p:txBody>
          <a:bodyPr/>
          <a:lstStyle/>
          <a:p>
            <a:r>
              <a:rPr lang="en-US"/>
              <a:t>© Adiuvo Engineering and Training, Ltd. 2020</a:t>
            </a:r>
            <a:endParaRPr lang="en-US" dirty="0"/>
          </a:p>
        </p:txBody>
      </p:sp>
      <p:sp>
        <p:nvSpPr>
          <p:cNvPr id="6" name="Text Placeholder 2">
            <a:extLst>
              <a:ext uri="{FF2B5EF4-FFF2-40B4-BE49-F238E27FC236}">
                <a16:creationId xmlns:a16="http://schemas.microsoft.com/office/drawing/2014/main" id="{2FD1BF9D-5AAE-469D-BC62-59B717647087}"/>
              </a:ext>
            </a:extLst>
          </p:cNvPr>
          <p:cNvSpPr txBox="1">
            <a:spLocks/>
          </p:cNvSpPr>
          <p:nvPr/>
        </p:nvSpPr>
        <p:spPr>
          <a:xfrm>
            <a:off x="838200" y="1690688"/>
            <a:ext cx="4939481" cy="50820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tx1"/>
              </a:buClr>
              <a:buFont typeface="Arial" panose="020B0604020202020204" pitchFamily="34" charset="0"/>
              <a:buNone/>
              <a:defRPr sz="24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tx1"/>
              </a:buClr>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Correct-by-construction</a:t>
            </a:r>
            <a:endParaRPr lang="en-US" sz="2800" dirty="0"/>
          </a:p>
          <a:p>
            <a:pPr lvl="1">
              <a:lnSpc>
                <a:spcPct val="150000"/>
              </a:lnSpc>
              <a:buFont typeface="Arial" panose="020B0604020202020204" pitchFamily="34" charset="0"/>
              <a:buChar char="•"/>
            </a:pPr>
            <a:r>
              <a:rPr lang="en-US" dirty="0"/>
              <a:t>Interface level connections</a:t>
            </a:r>
          </a:p>
          <a:p>
            <a:pPr lvl="1">
              <a:lnSpc>
                <a:spcPct val="150000"/>
              </a:lnSpc>
              <a:buFont typeface="Arial" panose="020B0604020202020204" pitchFamily="34" charset="0"/>
              <a:buChar char="•"/>
            </a:pPr>
            <a:r>
              <a:rPr lang="en-US" dirty="0"/>
              <a:t>Extensible IP repository </a:t>
            </a:r>
          </a:p>
          <a:p>
            <a:pPr lvl="1">
              <a:lnSpc>
                <a:spcPct val="150000"/>
              </a:lnSpc>
              <a:buFont typeface="Arial" panose="020B0604020202020204" pitchFamily="34" charset="0"/>
              <a:buChar char="•"/>
            </a:pPr>
            <a:r>
              <a:rPr lang="en-US" dirty="0"/>
              <a:t>Real-time DRCs and parameter propagation / resolution</a:t>
            </a:r>
          </a:p>
          <a:p>
            <a:pPr lvl="1">
              <a:lnSpc>
                <a:spcPct val="150000"/>
              </a:lnSpc>
              <a:buFont typeface="Arial" panose="020B0604020202020204" pitchFamily="34" charset="0"/>
              <a:buChar char="•"/>
            </a:pPr>
            <a:r>
              <a:rPr lang="en-US" dirty="0"/>
              <a:t>Designer assistance </a:t>
            </a:r>
          </a:p>
          <a:p>
            <a:pPr lvl="1">
              <a:lnSpc>
                <a:spcPct val="150000"/>
              </a:lnSpc>
            </a:pPr>
            <a:endParaRPr lang="en-US" sz="2400" dirty="0"/>
          </a:p>
          <a:p>
            <a:pPr>
              <a:lnSpc>
                <a:spcPct val="150000"/>
              </a:lnSpc>
            </a:pPr>
            <a:endParaRPr lang="en-US" sz="2800" dirty="0"/>
          </a:p>
        </p:txBody>
      </p:sp>
      <p:pic>
        <p:nvPicPr>
          <p:cNvPr id="7" name="Picture 6">
            <a:extLst>
              <a:ext uri="{FF2B5EF4-FFF2-40B4-BE49-F238E27FC236}">
                <a16:creationId xmlns:a16="http://schemas.microsoft.com/office/drawing/2014/main" id="{60ED6E68-DCEE-4DDE-8486-3EF9BDA47AA9}"/>
              </a:ext>
            </a:extLst>
          </p:cNvPr>
          <p:cNvPicPr>
            <a:picLocks noChangeAspect="1"/>
          </p:cNvPicPr>
          <p:nvPr/>
        </p:nvPicPr>
        <p:blipFill>
          <a:blip r:embed="rId2"/>
          <a:stretch>
            <a:fillRect/>
          </a:stretch>
        </p:blipFill>
        <p:spPr>
          <a:xfrm>
            <a:off x="6334730" y="2905513"/>
            <a:ext cx="5397796" cy="3376704"/>
          </a:xfrm>
          <a:prstGeom prst="rect">
            <a:avLst/>
          </a:prstGeom>
          <a:effectLst>
            <a:outerShdw blurRad="50800" dist="38100" dir="8100000" algn="tr" rotWithShape="0">
              <a:prstClr val="black">
                <a:alpha val="40000"/>
              </a:prstClr>
            </a:outerShdw>
          </a:effectLst>
        </p:spPr>
      </p:pic>
      <p:pic>
        <p:nvPicPr>
          <p:cNvPr id="9" name="Picture 8">
            <a:extLst>
              <a:ext uri="{FF2B5EF4-FFF2-40B4-BE49-F238E27FC236}">
                <a16:creationId xmlns:a16="http://schemas.microsoft.com/office/drawing/2014/main" id="{91A8F4DA-837C-4D8D-8A22-7E5A1046CEAB}"/>
              </a:ext>
            </a:extLst>
          </p:cNvPr>
          <p:cNvPicPr>
            <a:picLocks noChangeAspect="1"/>
          </p:cNvPicPr>
          <p:nvPr/>
        </p:nvPicPr>
        <p:blipFill>
          <a:blip r:embed="rId3"/>
          <a:stretch>
            <a:fillRect/>
          </a:stretch>
        </p:blipFill>
        <p:spPr>
          <a:xfrm>
            <a:off x="5471654" y="1965186"/>
            <a:ext cx="5363491" cy="844001"/>
          </a:xfrm>
          <a:prstGeom prst="rect">
            <a:avLst/>
          </a:prstGeom>
          <a:effectLst>
            <a:outerShdw blurRad="50800" dist="38100" dir="8100000" algn="tr" rotWithShape="0">
              <a:prstClr val="black">
                <a:alpha val="40000"/>
              </a:prstClr>
            </a:outerShdw>
          </a:effectLst>
        </p:spPr>
      </p:pic>
      <p:cxnSp>
        <p:nvCxnSpPr>
          <p:cNvPr id="8" name="Straight Arrow Connector 7">
            <a:extLst>
              <a:ext uri="{FF2B5EF4-FFF2-40B4-BE49-F238E27FC236}">
                <a16:creationId xmlns:a16="http://schemas.microsoft.com/office/drawing/2014/main" id="{23076BA2-9EAA-4E71-9F20-ACA881B0C208}"/>
              </a:ext>
            </a:extLst>
          </p:cNvPr>
          <p:cNvCxnSpPr>
            <a:cxnSpLocks/>
          </p:cNvCxnSpPr>
          <p:nvPr/>
        </p:nvCxnSpPr>
        <p:spPr>
          <a:xfrm>
            <a:off x="8467972" y="2740832"/>
            <a:ext cx="0" cy="4309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793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D4930AA-4359-4D13-B6F8-75ABFDA807B7}"/>
              </a:ext>
            </a:extLst>
          </p:cNvPr>
          <p:cNvSpPr txBox="1">
            <a:spLocks/>
          </p:cNvSpPr>
          <p:nvPr/>
        </p:nvSpPr>
        <p:spPr>
          <a:xfrm>
            <a:off x="838200" y="3039351"/>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Reducing Run Time</a:t>
            </a:r>
            <a:endParaRPr lang="en-US" b="1" dirty="0"/>
          </a:p>
        </p:txBody>
      </p:sp>
    </p:spTree>
    <p:extLst>
      <p:ext uri="{BB962C8B-B14F-4D97-AF65-F5344CB8AC3E}">
        <p14:creationId xmlns:p14="http://schemas.microsoft.com/office/powerpoint/2010/main" val="18083701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2BFEA-FB70-4921-BDF1-A1499A61914F}"/>
              </a:ext>
            </a:extLst>
          </p:cNvPr>
          <p:cNvSpPr>
            <a:spLocks noGrp="1"/>
          </p:cNvSpPr>
          <p:nvPr>
            <p:ph type="title"/>
          </p:nvPr>
        </p:nvSpPr>
        <p:spPr/>
        <p:txBody>
          <a:bodyPr/>
          <a:lstStyle/>
          <a:p>
            <a:r>
              <a:rPr lang="en-US" dirty="0"/>
              <a:t>Design Check Points </a:t>
            </a:r>
            <a:endParaRPr lang="en-GB" dirty="0"/>
          </a:p>
        </p:txBody>
      </p:sp>
      <p:sp>
        <p:nvSpPr>
          <p:cNvPr id="4" name="Footer Placeholder 3">
            <a:extLst>
              <a:ext uri="{FF2B5EF4-FFF2-40B4-BE49-F238E27FC236}">
                <a16:creationId xmlns:a16="http://schemas.microsoft.com/office/drawing/2014/main" id="{93898C84-69E1-4506-B08E-F8A474DD1B46}"/>
              </a:ext>
            </a:extLst>
          </p:cNvPr>
          <p:cNvSpPr>
            <a:spLocks noGrp="1"/>
          </p:cNvSpPr>
          <p:nvPr>
            <p:ph type="ftr" sz="quarter" idx="10"/>
          </p:nvPr>
        </p:nvSpPr>
        <p:spPr/>
        <p:txBody>
          <a:bodyPr/>
          <a:lstStyle/>
          <a:p>
            <a:r>
              <a:rPr lang="en-US"/>
              <a:t>© Adiuvo Engineering and Training, Ltd. 2020</a:t>
            </a:r>
            <a:endParaRPr lang="en-US" dirty="0"/>
          </a:p>
        </p:txBody>
      </p:sp>
      <p:sp>
        <p:nvSpPr>
          <p:cNvPr id="3" name="Content Placeholder 2">
            <a:extLst>
              <a:ext uri="{FF2B5EF4-FFF2-40B4-BE49-F238E27FC236}">
                <a16:creationId xmlns:a16="http://schemas.microsoft.com/office/drawing/2014/main" id="{24AA6259-9E7D-4C3E-98CE-5461C774098A}"/>
              </a:ext>
            </a:extLst>
          </p:cNvPr>
          <p:cNvSpPr>
            <a:spLocks noGrp="1"/>
          </p:cNvSpPr>
          <p:nvPr>
            <p:ph type="body" sz="quarter" idx="12"/>
          </p:nvPr>
        </p:nvSpPr>
        <p:spPr>
          <a:xfrm>
            <a:off x="838200" y="2047875"/>
            <a:ext cx="5776356" cy="3771900"/>
          </a:xfrm>
        </p:spPr>
        <p:txBody>
          <a:bodyPr>
            <a:normAutofit/>
          </a:bodyPr>
          <a:lstStyle/>
          <a:p>
            <a:pPr marL="342900" indent="-342900">
              <a:lnSpc>
                <a:spcPct val="150000"/>
              </a:lnSpc>
              <a:buClrTx/>
              <a:buFont typeface="Arial" panose="020B0604020202020204" pitchFamily="34" charset="0"/>
              <a:buChar char="•"/>
            </a:pPr>
            <a:r>
              <a:rPr lang="en-US" sz="2000" dirty="0"/>
              <a:t>Vivado uses a physical design database to store placement and routing information</a:t>
            </a:r>
          </a:p>
          <a:p>
            <a:pPr marL="342900" indent="-342900">
              <a:lnSpc>
                <a:spcPct val="150000"/>
              </a:lnSpc>
              <a:buClrTx/>
              <a:buFont typeface="Arial" panose="020B0604020202020204" pitchFamily="34" charset="0"/>
              <a:buChar char="•"/>
            </a:pPr>
            <a:r>
              <a:rPr lang="en-US" sz="2000" dirty="0"/>
              <a:t>Design checkpoint files (.</a:t>
            </a:r>
            <a:r>
              <a:rPr lang="en-US" sz="2000" dirty="0" err="1"/>
              <a:t>dcp</a:t>
            </a:r>
            <a:r>
              <a:rPr lang="en-US" sz="2000" dirty="0"/>
              <a:t>) allow you to save and restore this physical database at key points in the design flow</a:t>
            </a:r>
          </a:p>
        </p:txBody>
      </p:sp>
      <p:pic>
        <p:nvPicPr>
          <p:cNvPr id="6" name="Picture 5">
            <a:extLst>
              <a:ext uri="{FF2B5EF4-FFF2-40B4-BE49-F238E27FC236}">
                <a16:creationId xmlns:a16="http://schemas.microsoft.com/office/drawing/2014/main" id="{3CBE3638-9071-46E2-A317-718C713F4E09}"/>
              </a:ext>
            </a:extLst>
          </p:cNvPr>
          <p:cNvPicPr>
            <a:picLocks noChangeAspect="1"/>
          </p:cNvPicPr>
          <p:nvPr/>
        </p:nvPicPr>
        <p:blipFill>
          <a:blip r:embed="rId2"/>
          <a:stretch>
            <a:fillRect/>
          </a:stretch>
        </p:blipFill>
        <p:spPr>
          <a:xfrm>
            <a:off x="7560613" y="1786948"/>
            <a:ext cx="3552825" cy="3790950"/>
          </a:xfrm>
          <a:prstGeom prst="rect">
            <a:avLst/>
          </a:prstGeom>
        </p:spPr>
      </p:pic>
    </p:spTree>
    <p:extLst>
      <p:ext uri="{BB962C8B-B14F-4D97-AF65-F5344CB8AC3E}">
        <p14:creationId xmlns:p14="http://schemas.microsoft.com/office/powerpoint/2010/main" val="11026060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3A3C9-00BA-4B3D-833F-A6D8B1234260}"/>
              </a:ext>
            </a:extLst>
          </p:cNvPr>
          <p:cNvSpPr>
            <a:spLocks noGrp="1"/>
          </p:cNvSpPr>
          <p:nvPr>
            <p:ph type="title"/>
          </p:nvPr>
        </p:nvSpPr>
        <p:spPr/>
        <p:txBody>
          <a:bodyPr/>
          <a:lstStyle/>
          <a:p>
            <a:r>
              <a:rPr lang="en-US" dirty="0"/>
              <a:t>Vivado – Reducing Compile Time </a:t>
            </a:r>
            <a:endParaRPr lang="en-GB" dirty="0"/>
          </a:p>
        </p:txBody>
      </p:sp>
      <p:sp>
        <p:nvSpPr>
          <p:cNvPr id="3" name="Content Placeholder 2">
            <a:extLst>
              <a:ext uri="{FF2B5EF4-FFF2-40B4-BE49-F238E27FC236}">
                <a16:creationId xmlns:a16="http://schemas.microsoft.com/office/drawing/2014/main" id="{309AE0EC-0702-43EA-9D5C-ACFFE902A2EF}"/>
              </a:ext>
            </a:extLst>
          </p:cNvPr>
          <p:cNvSpPr>
            <a:spLocks noGrp="1"/>
          </p:cNvSpPr>
          <p:nvPr>
            <p:ph idx="1"/>
          </p:nvPr>
        </p:nvSpPr>
        <p:spPr>
          <a:xfrm>
            <a:off x="838200" y="1253331"/>
            <a:ext cx="10515600" cy="4351338"/>
          </a:xfrm>
        </p:spPr>
        <p:txBody>
          <a:bodyPr>
            <a:noAutofit/>
          </a:bodyPr>
          <a:lstStyle/>
          <a:p>
            <a:pPr marL="342900" indent="-342900">
              <a:lnSpc>
                <a:spcPct val="150000"/>
              </a:lnSpc>
              <a:buFont typeface="Arial" panose="020B0604020202020204" pitchFamily="34" charset="0"/>
              <a:buChar char="•"/>
            </a:pPr>
            <a:r>
              <a:rPr lang="en-US" sz="2000" dirty="0"/>
              <a:t>Implementing a FPGA design can take a considerable time &gt; 1 Hour </a:t>
            </a:r>
          </a:p>
          <a:p>
            <a:pPr marL="342900" indent="-342900">
              <a:lnSpc>
                <a:spcPct val="150000"/>
              </a:lnSpc>
              <a:buFont typeface="Arial" panose="020B0604020202020204" pitchFamily="34" charset="0"/>
              <a:buChar char="•"/>
            </a:pPr>
            <a:r>
              <a:rPr lang="en-US" sz="2000" b="0" i="0" dirty="0">
                <a:solidFill>
                  <a:srgbClr val="1D1C1D"/>
                </a:solidFill>
                <a:effectLst/>
              </a:rPr>
              <a:t>Iterating the design can therefore be an issue, there are several options which can reduce the implementation time both in synthesis and place and route</a:t>
            </a:r>
            <a:endParaRPr lang="en-GB" sz="2000" dirty="0"/>
          </a:p>
        </p:txBody>
      </p:sp>
      <p:sp>
        <p:nvSpPr>
          <p:cNvPr id="4" name="Footer Placeholder 3">
            <a:extLst>
              <a:ext uri="{FF2B5EF4-FFF2-40B4-BE49-F238E27FC236}">
                <a16:creationId xmlns:a16="http://schemas.microsoft.com/office/drawing/2014/main" id="{29E6AAA2-7389-4C7C-AAC5-0F455CB20623}"/>
              </a:ext>
            </a:extLst>
          </p:cNvPr>
          <p:cNvSpPr>
            <a:spLocks noGrp="1"/>
          </p:cNvSpPr>
          <p:nvPr>
            <p:ph type="ftr" sz="quarter" idx="11"/>
          </p:nvPr>
        </p:nvSpPr>
        <p:spPr/>
        <p:txBody>
          <a:bodyPr/>
          <a:lstStyle/>
          <a:p>
            <a:r>
              <a:rPr lang="en-US"/>
              <a:t>© Adiuvo Engineering and Training, Ltd. 2020</a:t>
            </a:r>
            <a:endParaRPr lang="en-US" dirty="0"/>
          </a:p>
        </p:txBody>
      </p:sp>
      <p:graphicFrame>
        <p:nvGraphicFramePr>
          <p:cNvPr id="6" name="Table 6">
            <a:extLst>
              <a:ext uri="{FF2B5EF4-FFF2-40B4-BE49-F238E27FC236}">
                <a16:creationId xmlns:a16="http://schemas.microsoft.com/office/drawing/2014/main" id="{9F2AE46E-7427-456C-9760-C0ACF642E657}"/>
              </a:ext>
            </a:extLst>
          </p:cNvPr>
          <p:cNvGraphicFramePr>
            <a:graphicFrameLocks noGrp="1"/>
          </p:cNvGraphicFramePr>
          <p:nvPr>
            <p:extLst>
              <p:ext uri="{D42A27DB-BD31-4B8C-83A1-F6EECF244321}">
                <p14:modId xmlns:p14="http://schemas.microsoft.com/office/powerpoint/2010/main" val="3691875369"/>
              </p:ext>
            </p:extLst>
          </p:nvPr>
        </p:nvGraphicFramePr>
        <p:xfrm>
          <a:off x="1016000" y="2882031"/>
          <a:ext cx="10160000" cy="3205480"/>
        </p:xfrm>
        <a:graphic>
          <a:graphicData uri="http://schemas.openxmlformats.org/drawingml/2006/table">
            <a:tbl>
              <a:tblPr firstRow="1" bandRow="1">
                <a:tableStyleId>{5C22544A-7EE6-4342-B048-85BDC9FD1C3A}</a:tableStyleId>
              </a:tblPr>
              <a:tblGrid>
                <a:gridCol w="3876304">
                  <a:extLst>
                    <a:ext uri="{9D8B030D-6E8A-4147-A177-3AD203B41FA5}">
                      <a16:colId xmlns:a16="http://schemas.microsoft.com/office/drawing/2014/main" val="3873627843"/>
                    </a:ext>
                  </a:extLst>
                </a:gridCol>
                <a:gridCol w="6283696">
                  <a:extLst>
                    <a:ext uri="{9D8B030D-6E8A-4147-A177-3AD203B41FA5}">
                      <a16:colId xmlns:a16="http://schemas.microsoft.com/office/drawing/2014/main" val="3005538197"/>
                    </a:ext>
                  </a:extLst>
                </a:gridCol>
              </a:tblGrid>
              <a:tr h="370840">
                <a:tc gridSpan="2">
                  <a:txBody>
                    <a:bodyPr/>
                    <a:lstStyle/>
                    <a:p>
                      <a:pPr algn="ctr"/>
                      <a:r>
                        <a:rPr lang="en-US" sz="1400" b="1" dirty="0">
                          <a:solidFill>
                            <a:schemeClr val="bg1"/>
                          </a:solidFill>
                        </a:rPr>
                        <a:t>Synthesis</a:t>
                      </a:r>
                    </a:p>
                  </a:txBody>
                  <a:tcPr/>
                </a:tc>
                <a:tc hMerge="1">
                  <a:txBody>
                    <a:bodyPr/>
                    <a:lstStyle/>
                    <a:p>
                      <a:endParaRPr lang="en-US" dirty="0">
                        <a:solidFill>
                          <a:schemeClr val="accent5">
                            <a:lumMod val="10000"/>
                          </a:schemeClr>
                        </a:solidFill>
                      </a:endParaRPr>
                    </a:p>
                  </a:txBody>
                  <a:tcPr/>
                </a:tc>
                <a:extLst>
                  <a:ext uri="{0D108BD9-81ED-4DB2-BD59-A6C34878D82A}">
                    <a16:rowId xmlns:a16="http://schemas.microsoft.com/office/drawing/2014/main" val="3795138884"/>
                  </a:ext>
                </a:extLst>
              </a:tr>
              <a:tr h="370840">
                <a:tc>
                  <a:txBody>
                    <a:bodyPr/>
                    <a:lstStyle/>
                    <a:p>
                      <a:r>
                        <a:rPr lang="en-GB" sz="1400" b="1" dirty="0">
                          <a:solidFill>
                            <a:schemeClr val="accent5">
                              <a:lumMod val="10000"/>
                            </a:schemeClr>
                          </a:solidFill>
                        </a:rPr>
                        <a:t>Global</a:t>
                      </a:r>
                      <a:endParaRPr lang="en-US" sz="1400" b="1" dirty="0">
                        <a:solidFill>
                          <a:schemeClr val="accent5">
                            <a:lumMod val="1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5">
                              <a:lumMod val="10000"/>
                            </a:schemeClr>
                          </a:solidFill>
                        </a:rPr>
                        <a:t>Performs a traditional top-down synthesis of the entire design. Selecting this option takes the longest time because you need to re-run the entire synthesis every time you make a change.</a:t>
                      </a:r>
                    </a:p>
                  </a:txBody>
                  <a:tcPr/>
                </a:tc>
                <a:extLst>
                  <a:ext uri="{0D108BD9-81ED-4DB2-BD59-A6C34878D82A}">
                    <a16:rowId xmlns:a16="http://schemas.microsoft.com/office/drawing/2014/main" val="1380623104"/>
                  </a:ext>
                </a:extLst>
              </a:tr>
              <a:tr h="370840">
                <a:tc>
                  <a:txBody>
                    <a:bodyPr/>
                    <a:lstStyle/>
                    <a:p>
                      <a:r>
                        <a:rPr lang="en-US" sz="1400" b="1" dirty="0">
                          <a:solidFill>
                            <a:schemeClr val="accent5">
                              <a:lumMod val="10000"/>
                            </a:schemeClr>
                          </a:solidFill>
                        </a:rPr>
                        <a:t>Out of Context Per IP</a:t>
                      </a:r>
                    </a:p>
                  </a:txBody>
                  <a:tcPr/>
                </a:tc>
                <a:tc>
                  <a:txBody>
                    <a:bodyPr/>
                    <a:lstStyle/>
                    <a:p>
                      <a:r>
                        <a:rPr lang="en-US" sz="1400" dirty="0">
                          <a:solidFill>
                            <a:schemeClr val="accent5">
                              <a:lumMod val="10000"/>
                            </a:schemeClr>
                          </a:solidFill>
                        </a:rPr>
                        <a:t>Runs synthesis and creates a Design Check Point (DCP) for every individual IP block within your design. These check points are then collected into a black-box at the top-level implementation. Using this option means that only the blocks you change need to be re-synthesized, which saves time. OOC-IP also creates an IP customization file (XCI) for each IP block, allowing for customization and OOC XDC files. OOC-IP is the default setting for synthesis within </a:t>
                      </a:r>
                      <a:r>
                        <a:rPr lang="en-US" sz="1400" dirty="0" err="1">
                          <a:solidFill>
                            <a:schemeClr val="accent5">
                              <a:lumMod val="10000"/>
                            </a:schemeClr>
                          </a:solidFill>
                        </a:rPr>
                        <a:t>Vivado</a:t>
                      </a:r>
                      <a:r>
                        <a:rPr lang="en-US" sz="1400" dirty="0">
                          <a:solidFill>
                            <a:schemeClr val="accent5">
                              <a:lumMod val="10000"/>
                            </a:schemeClr>
                          </a:solidFill>
                        </a:rPr>
                        <a:t>. This option applies to all IP within the block diagram. </a:t>
                      </a:r>
                    </a:p>
                  </a:txBody>
                  <a:tcPr/>
                </a:tc>
                <a:extLst>
                  <a:ext uri="{0D108BD9-81ED-4DB2-BD59-A6C34878D82A}">
                    <a16:rowId xmlns:a16="http://schemas.microsoft.com/office/drawing/2014/main" val="1239521709"/>
                  </a:ext>
                </a:extLst>
              </a:tr>
              <a:tr h="370840">
                <a:tc>
                  <a:txBody>
                    <a:bodyPr/>
                    <a:lstStyle/>
                    <a:p>
                      <a:r>
                        <a:rPr lang="en-US" sz="1400" b="1" dirty="0">
                          <a:solidFill>
                            <a:schemeClr val="accent5">
                              <a:lumMod val="10000"/>
                            </a:schemeClr>
                          </a:solidFill>
                        </a:rPr>
                        <a:t>Out of Context Per Block Diagram</a:t>
                      </a:r>
                    </a:p>
                  </a:txBody>
                  <a:tcPr/>
                </a:tc>
                <a:tc>
                  <a:txBody>
                    <a:bodyPr/>
                    <a:lstStyle/>
                    <a:p>
                      <a:r>
                        <a:rPr lang="en-US" sz="1400" dirty="0">
                          <a:solidFill>
                            <a:schemeClr val="accent5">
                              <a:lumMod val="10000"/>
                            </a:schemeClr>
                          </a:solidFill>
                        </a:rPr>
                        <a:t>Like the OOC-IP option however this option allows you to define the entire block diagram as OOC </a:t>
                      </a:r>
                    </a:p>
                  </a:txBody>
                  <a:tcPr/>
                </a:tc>
                <a:extLst>
                  <a:ext uri="{0D108BD9-81ED-4DB2-BD59-A6C34878D82A}">
                    <a16:rowId xmlns:a16="http://schemas.microsoft.com/office/drawing/2014/main" val="912966751"/>
                  </a:ext>
                </a:extLst>
              </a:tr>
            </a:tbl>
          </a:graphicData>
        </a:graphic>
      </p:graphicFrame>
    </p:spTree>
    <p:extLst>
      <p:ext uri="{BB962C8B-B14F-4D97-AF65-F5344CB8AC3E}">
        <p14:creationId xmlns:p14="http://schemas.microsoft.com/office/powerpoint/2010/main" val="7174286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6C01F-85DA-4AF0-B2DB-D86A7FC884BB}"/>
              </a:ext>
            </a:extLst>
          </p:cNvPr>
          <p:cNvSpPr>
            <a:spLocks noGrp="1"/>
          </p:cNvSpPr>
          <p:nvPr>
            <p:ph type="title"/>
          </p:nvPr>
        </p:nvSpPr>
        <p:spPr/>
        <p:txBody>
          <a:bodyPr/>
          <a:lstStyle/>
          <a:p>
            <a:r>
              <a:rPr lang="en-US" dirty="0"/>
              <a:t>Vivado – Reducing Compile Time</a:t>
            </a:r>
            <a:endParaRPr lang="en-GB" dirty="0"/>
          </a:p>
        </p:txBody>
      </p:sp>
      <p:sp>
        <p:nvSpPr>
          <p:cNvPr id="4" name="Footer Placeholder 3">
            <a:extLst>
              <a:ext uri="{FF2B5EF4-FFF2-40B4-BE49-F238E27FC236}">
                <a16:creationId xmlns:a16="http://schemas.microsoft.com/office/drawing/2014/main" id="{9A47B58D-6A11-4659-9D92-7A919CAAC570}"/>
              </a:ext>
            </a:extLst>
          </p:cNvPr>
          <p:cNvSpPr>
            <a:spLocks noGrp="1"/>
          </p:cNvSpPr>
          <p:nvPr>
            <p:ph type="ftr" sz="quarter" idx="10"/>
          </p:nvPr>
        </p:nvSpPr>
        <p:spPr/>
        <p:txBody>
          <a:bodyPr/>
          <a:lstStyle/>
          <a:p>
            <a:r>
              <a:rPr lang="en-US"/>
              <a:t>© Adiuvo Engineering and Training, Ltd. 2020</a:t>
            </a:r>
            <a:endParaRPr lang="en-US" dirty="0"/>
          </a:p>
        </p:txBody>
      </p:sp>
      <p:sp>
        <p:nvSpPr>
          <p:cNvPr id="3" name="Content Placeholder 2">
            <a:extLst>
              <a:ext uri="{FF2B5EF4-FFF2-40B4-BE49-F238E27FC236}">
                <a16:creationId xmlns:a16="http://schemas.microsoft.com/office/drawing/2014/main" id="{0463D31D-2565-4AA0-8DE9-8C682E779996}"/>
              </a:ext>
            </a:extLst>
          </p:cNvPr>
          <p:cNvSpPr>
            <a:spLocks noGrp="1"/>
          </p:cNvSpPr>
          <p:nvPr>
            <p:ph type="body" sz="quarter" idx="12"/>
          </p:nvPr>
        </p:nvSpPr>
        <p:spPr>
          <a:xfrm>
            <a:off x="838200" y="1811174"/>
            <a:ext cx="5505450" cy="3771900"/>
          </a:xfrm>
        </p:spPr>
        <p:txBody>
          <a:bodyPr>
            <a:normAutofit fontScale="92500" lnSpcReduction="10000"/>
          </a:bodyPr>
          <a:lstStyle/>
          <a:p>
            <a:pPr marL="342900" indent="-342900">
              <a:lnSpc>
                <a:spcPct val="150000"/>
              </a:lnSpc>
              <a:buClrTx/>
              <a:buFont typeface="Arial" panose="020B0604020202020204" pitchFamily="34" charset="0"/>
              <a:buChar char="•"/>
            </a:pPr>
            <a:r>
              <a:rPr lang="en-US" sz="2000" dirty="0"/>
              <a:t>Incremental synthesis can also be used when the changes are small </a:t>
            </a:r>
          </a:p>
          <a:p>
            <a:pPr marL="342900" indent="-342900">
              <a:lnSpc>
                <a:spcPct val="150000"/>
              </a:lnSpc>
              <a:buClrTx/>
              <a:buFont typeface="Arial" panose="020B0604020202020204" pitchFamily="34" charset="0"/>
              <a:buChar char="•"/>
            </a:pPr>
            <a:r>
              <a:rPr lang="en-US" sz="2000" dirty="0"/>
              <a:t>Write out incremental synthesis to the post synthesis design check point </a:t>
            </a:r>
          </a:p>
          <a:p>
            <a:pPr marL="342900" indent="-342900">
              <a:lnSpc>
                <a:spcPct val="150000"/>
              </a:lnSpc>
              <a:buClrTx/>
              <a:buFont typeface="Arial" panose="020B0604020202020204" pitchFamily="34" charset="0"/>
              <a:buChar char="•"/>
            </a:pPr>
            <a:r>
              <a:rPr lang="en-GB" sz="2000" dirty="0"/>
              <a:t>Selecting incremental synthesis then provides two options </a:t>
            </a:r>
          </a:p>
          <a:p>
            <a:pPr lvl="1">
              <a:lnSpc>
                <a:spcPct val="150000"/>
              </a:lnSpc>
              <a:buFont typeface="Arial" panose="020B0604020202020204" pitchFamily="34" charset="0"/>
              <a:buChar char="•"/>
            </a:pPr>
            <a:r>
              <a:rPr lang="en-GB" dirty="0"/>
              <a:t>Automatically use previous DCP</a:t>
            </a:r>
          </a:p>
          <a:p>
            <a:pPr lvl="1">
              <a:lnSpc>
                <a:spcPct val="150000"/>
              </a:lnSpc>
              <a:buFont typeface="Arial" panose="020B0604020202020204" pitchFamily="34" charset="0"/>
              <a:buChar char="•"/>
            </a:pPr>
            <a:r>
              <a:rPr lang="en-GB" dirty="0"/>
              <a:t>Use a defined DCP</a:t>
            </a:r>
          </a:p>
        </p:txBody>
      </p:sp>
      <p:pic>
        <p:nvPicPr>
          <p:cNvPr id="6" name="Picture 5">
            <a:extLst>
              <a:ext uri="{FF2B5EF4-FFF2-40B4-BE49-F238E27FC236}">
                <a16:creationId xmlns:a16="http://schemas.microsoft.com/office/drawing/2014/main" id="{21E41F14-9660-4787-8797-0EA4B983D2C7}"/>
              </a:ext>
            </a:extLst>
          </p:cNvPr>
          <p:cNvPicPr>
            <a:picLocks noChangeAspect="1"/>
          </p:cNvPicPr>
          <p:nvPr/>
        </p:nvPicPr>
        <p:blipFill>
          <a:blip r:embed="rId2"/>
          <a:stretch>
            <a:fillRect/>
          </a:stretch>
        </p:blipFill>
        <p:spPr>
          <a:xfrm>
            <a:off x="6736359" y="1811174"/>
            <a:ext cx="4820259" cy="430261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914283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FC264-5D51-46EF-B6EE-2774E3CB628C}"/>
              </a:ext>
            </a:extLst>
          </p:cNvPr>
          <p:cNvSpPr>
            <a:spLocks noGrp="1"/>
          </p:cNvSpPr>
          <p:nvPr>
            <p:ph type="title"/>
          </p:nvPr>
        </p:nvSpPr>
        <p:spPr/>
        <p:txBody>
          <a:bodyPr/>
          <a:lstStyle/>
          <a:p>
            <a:r>
              <a:rPr lang="en-US" dirty="0"/>
              <a:t>Vivado – Reducing Compile Time</a:t>
            </a:r>
            <a:endParaRPr lang="en-GB" dirty="0"/>
          </a:p>
        </p:txBody>
      </p:sp>
      <p:sp>
        <p:nvSpPr>
          <p:cNvPr id="4" name="Footer Placeholder 3">
            <a:extLst>
              <a:ext uri="{FF2B5EF4-FFF2-40B4-BE49-F238E27FC236}">
                <a16:creationId xmlns:a16="http://schemas.microsoft.com/office/drawing/2014/main" id="{D3AD3BF6-6BA1-4CFB-BF88-DD0F9DF4A595}"/>
              </a:ext>
            </a:extLst>
          </p:cNvPr>
          <p:cNvSpPr>
            <a:spLocks noGrp="1"/>
          </p:cNvSpPr>
          <p:nvPr>
            <p:ph type="ftr" sz="quarter" idx="10"/>
          </p:nvPr>
        </p:nvSpPr>
        <p:spPr/>
        <p:txBody>
          <a:bodyPr/>
          <a:lstStyle/>
          <a:p>
            <a:r>
              <a:rPr lang="en-US"/>
              <a:t>© Adiuvo Engineering and Training, Ltd. 2020</a:t>
            </a:r>
            <a:endParaRPr lang="en-US" dirty="0"/>
          </a:p>
        </p:txBody>
      </p:sp>
      <p:sp>
        <p:nvSpPr>
          <p:cNvPr id="3" name="Content Placeholder 2">
            <a:extLst>
              <a:ext uri="{FF2B5EF4-FFF2-40B4-BE49-F238E27FC236}">
                <a16:creationId xmlns:a16="http://schemas.microsoft.com/office/drawing/2014/main" id="{15BE39E6-CF97-41C0-A389-3BE0E2015003}"/>
              </a:ext>
            </a:extLst>
          </p:cNvPr>
          <p:cNvSpPr>
            <a:spLocks noGrp="1"/>
          </p:cNvSpPr>
          <p:nvPr>
            <p:ph type="body" sz="quarter" idx="12"/>
          </p:nvPr>
        </p:nvSpPr>
        <p:spPr>
          <a:xfrm>
            <a:off x="838200" y="1814272"/>
            <a:ext cx="5505450" cy="3771900"/>
          </a:xfrm>
        </p:spPr>
        <p:txBody>
          <a:bodyPr>
            <a:normAutofit/>
          </a:bodyPr>
          <a:lstStyle/>
          <a:p>
            <a:pPr marL="342900" indent="-342900">
              <a:lnSpc>
                <a:spcPct val="150000"/>
              </a:lnSpc>
              <a:buClrTx/>
              <a:buFont typeface="Arial" panose="020B0604020202020204" pitchFamily="34" charset="0"/>
              <a:buChar char="•"/>
            </a:pPr>
            <a:r>
              <a:rPr lang="en-US" sz="2000" dirty="0"/>
              <a:t>Incremental implementation allows use of Design Check Point as the starting point </a:t>
            </a:r>
          </a:p>
          <a:p>
            <a:pPr marL="342900" indent="-342900">
              <a:lnSpc>
                <a:spcPct val="150000"/>
              </a:lnSpc>
              <a:buClrTx/>
              <a:buFont typeface="Arial" panose="020B0604020202020204" pitchFamily="34" charset="0"/>
              <a:buChar char="•"/>
            </a:pPr>
            <a:r>
              <a:rPr lang="en-US" sz="2000" dirty="0"/>
              <a:t>Preserves </a:t>
            </a:r>
            <a:r>
              <a:rPr lang="en-US" sz="2000" dirty="0" err="1"/>
              <a:t>QoR</a:t>
            </a:r>
            <a:r>
              <a:rPr lang="en-US" sz="2000" dirty="0"/>
              <a:t> predictability by reusing prior placement and routing from a reference design</a:t>
            </a:r>
          </a:p>
          <a:p>
            <a:pPr marL="342900" indent="-342900">
              <a:lnSpc>
                <a:spcPct val="150000"/>
              </a:lnSpc>
              <a:buClrTx/>
              <a:buFont typeface="Arial" panose="020B0604020202020204" pitchFamily="34" charset="0"/>
              <a:buChar char="•"/>
            </a:pPr>
            <a:r>
              <a:rPr lang="en-US" sz="2000" dirty="0"/>
              <a:t>Speeds up place and route run time or attempts last mile timing closure</a:t>
            </a:r>
            <a:endParaRPr lang="en-GB" sz="2000" dirty="0"/>
          </a:p>
        </p:txBody>
      </p:sp>
      <p:pic>
        <p:nvPicPr>
          <p:cNvPr id="6" name="Picture 5">
            <a:extLst>
              <a:ext uri="{FF2B5EF4-FFF2-40B4-BE49-F238E27FC236}">
                <a16:creationId xmlns:a16="http://schemas.microsoft.com/office/drawing/2014/main" id="{4472B74A-5851-4EA3-AC75-07250E936F87}"/>
              </a:ext>
            </a:extLst>
          </p:cNvPr>
          <p:cNvPicPr>
            <a:picLocks noChangeAspect="1"/>
          </p:cNvPicPr>
          <p:nvPr/>
        </p:nvPicPr>
        <p:blipFill>
          <a:blip r:embed="rId2"/>
          <a:stretch>
            <a:fillRect/>
          </a:stretch>
        </p:blipFill>
        <p:spPr>
          <a:xfrm>
            <a:off x="6773371" y="1814272"/>
            <a:ext cx="4749114" cy="4239106"/>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9000264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D4930AA-4359-4D13-B6F8-75ABFDA807B7}"/>
              </a:ext>
            </a:extLst>
          </p:cNvPr>
          <p:cNvSpPr txBox="1">
            <a:spLocks/>
          </p:cNvSpPr>
          <p:nvPr/>
        </p:nvSpPr>
        <p:spPr>
          <a:xfrm>
            <a:off x="838200" y="3039351"/>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Strategies and Reports</a:t>
            </a:r>
            <a:endParaRPr lang="en-US" b="1" dirty="0"/>
          </a:p>
        </p:txBody>
      </p:sp>
    </p:spTree>
    <p:extLst>
      <p:ext uri="{BB962C8B-B14F-4D97-AF65-F5344CB8AC3E}">
        <p14:creationId xmlns:p14="http://schemas.microsoft.com/office/powerpoint/2010/main" val="886869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B450-1B67-4525-932B-8B807BFA6DED}"/>
              </a:ext>
            </a:extLst>
          </p:cNvPr>
          <p:cNvSpPr>
            <a:spLocks noGrp="1"/>
          </p:cNvSpPr>
          <p:nvPr>
            <p:ph type="title"/>
          </p:nvPr>
        </p:nvSpPr>
        <p:spPr/>
        <p:txBody>
          <a:bodyPr/>
          <a:lstStyle/>
          <a:p>
            <a:r>
              <a:rPr lang="en-US" dirty="0"/>
              <a:t>Look Up Table</a:t>
            </a:r>
            <a:endParaRPr lang="en-GB" dirty="0"/>
          </a:p>
        </p:txBody>
      </p:sp>
      <p:sp>
        <p:nvSpPr>
          <p:cNvPr id="4" name="Footer Placeholder 3">
            <a:extLst>
              <a:ext uri="{FF2B5EF4-FFF2-40B4-BE49-F238E27FC236}">
                <a16:creationId xmlns:a16="http://schemas.microsoft.com/office/drawing/2014/main" id="{882AB904-D6D7-4CF5-B1BC-A5EFD2F5EB0C}"/>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D749F98C-90C1-440A-BEB9-D5C6F61FCF4B}"/>
              </a:ext>
            </a:extLst>
          </p:cNvPr>
          <p:cNvSpPr>
            <a:spLocks noGrp="1"/>
          </p:cNvSpPr>
          <p:nvPr>
            <p:ph type="sldNum" sz="quarter" idx="4"/>
          </p:nvPr>
        </p:nvSpPr>
        <p:spPr/>
        <p:txBody>
          <a:bodyPr/>
          <a:lstStyle/>
          <a:p>
            <a:fld id="{F2CE8A50-B8D0-457B-A77C-B74D45AE23B6}" type="slidenum">
              <a:rPr lang="en-US" smtClean="0"/>
              <a:pPr/>
              <a:t>8</a:t>
            </a:fld>
            <a:endParaRPr lang="en-US" dirty="0"/>
          </a:p>
        </p:txBody>
      </p:sp>
      <p:pic>
        <p:nvPicPr>
          <p:cNvPr id="6" name="Content Placeholder 5">
            <a:extLst>
              <a:ext uri="{FF2B5EF4-FFF2-40B4-BE49-F238E27FC236}">
                <a16:creationId xmlns:a16="http://schemas.microsoft.com/office/drawing/2014/main" id="{074FF63F-26BB-4559-A845-C4A2E6F77ADD}"/>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30801" y="1952860"/>
            <a:ext cx="7730398" cy="4096867"/>
          </a:xfrm>
          <a:prstGeom prst="rect">
            <a:avLst/>
          </a:prstGeom>
          <a:noFill/>
        </p:spPr>
      </p:pic>
    </p:spTree>
    <p:extLst>
      <p:ext uri="{BB962C8B-B14F-4D97-AF65-F5344CB8AC3E}">
        <p14:creationId xmlns:p14="http://schemas.microsoft.com/office/powerpoint/2010/main" val="9598093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5AAEA-1FED-424D-BFAD-575540236790}"/>
              </a:ext>
            </a:extLst>
          </p:cNvPr>
          <p:cNvSpPr>
            <a:spLocks noGrp="1"/>
          </p:cNvSpPr>
          <p:nvPr>
            <p:ph type="title"/>
          </p:nvPr>
        </p:nvSpPr>
        <p:spPr/>
        <p:txBody>
          <a:bodyPr/>
          <a:lstStyle/>
          <a:p>
            <a:r>
              <a:rPr lang="en-US" dirty="0"/>
              <a:t>Vivado – Strategies</a:t>
            </a:r>
            <a:endParaRPr lang="en-GB" dirty="0"/>
          </a:p>
        </p:txBody>
      </p:sp>
      <p:sp>
        <p:nvSpPr>
          <p:cNvPr id="3" name="Content Placeholder 2">
            <a:extLst>
              <a:ext uri="{FF2B5EF4-FFF2-40B4-BE49-F238E27FC236}">
                <a16:creationId xmlns:a16="http://schemas.microsoft.com/office/drawing/2014/main" id="{5B71BB70-0EA4-4EA5-A4AF-333C95A7E1AA}"/>
              </a:ext>
            </a:extLst>
          </p:cNvPr>
          <p:cNvSpPr>
            <a:spLocks noGrp="1"/>
          </p:cNvSpPr>
          <p:nvPr>
            <p:ph idx="1"/>
          </p:nvPr>
        </p:nvSpPr>
        <p:spPr/>
        <p:txBody>
          <a:bodyPr>
            <a:normAutofit fontScale="85000" lnSpcReduction="20000"/>
          </a:bodyPr>
          <a:lstStyle/>
          <a:p>
            <a:pPr marL="342900" indent="-342900">
              <a:lnSpc>
                <a:spcPct val="150000"/>
              </a:lnSpc>
              <a:buClrTx/>
              <a:buFont typeface="Arial" panose="020B0604020202020204" pitchFamily="34" charset="0"/>
              <a:buChar char="•"/>
            </a:pPr>
            <a:r>
              <a:rPr lang="en-US" sz="2000" dirty="0"/>
              <a:t>Strategies are a defined set of Vivado implementation feature options that control the implementation results.</a:t>
            </a:r>
          </a:p>
          <a:p>
            <a:pPr marL="342900" indent="-342900">
              <a:lnSpc>
                <a:spcPct val="150000"/>
              </a:lnSpc>
              <a:buClrTx/>
              <a:buFont typeface="Arial" panose="020B0604020202020204" pitchFamily="34" charset="0"/>
              <a:buChar char="•"/>
            </a:pPr>
            <a:r>
              <a:rPr lang="en-GB" sz="2000" dirty="0"/>
              <a:t>These strategies can be used to explore:</a:t>
            </a:r>
          </a:p>
          <a:p>
            <a:pPr lvl="1">
              <a:lnSpc>
                <a:spcPct val="150000"/>
              </a:lnSpc>
              <a:buFont typeface="Arial" panose="020B0604020202020204" pitchFamily="34" charset="0"/>
              <a:buChar char="•"/>
            </a:pPr>
            <a:r>
              <a:rPr lang="en-GB" dirty="0"/>
              <a:t>Timing Performance (e.g., </a:t>
            </a:r>
            <a:r>
              <a:rPr lang="en-GB" dirty="0" err="1"/>
              <a:t>Performance_Explore</a:t>
            </a:r>
            <a:r>
              <a:rPr lang="en-GB" dirty="0"/>
              <a:t>)</a:t>
            </a:r>
          </a:p>
          <a:p>
            <a:pPr lvl="1">
              <a:lnSpc>
                <a:spcPct val="150000"/>
              </a:lnSpc>
              <a:buFont typeface="Arial" panose="020B0604020202020204" pitchFamily="34" charset="0"/>
              <a:buChar char="•"/>
            </a:pPr>
            <a:r>
              <a:rPr lang="en-GB" dirty="0"/>
              <a:t>Congestion  - Strategies to reduce routing congestion in areas of the design </a:t>
            </a:r>
          </a:p>
          <a:p>
            <a:pPr lvl="1">
              <a:lnSpc>
                <a:spcPct val="150000"/>
              </a:lnSpc>
              <a:buFont typeface="Arial" panose="020B0604020202020204" pitchFamily="34" charset="0"/>
              <a:buChar char="•"/>
            </a:pPr>
            <a:r>
              <a:rPr lang="en-GB" dirty="0"/>
              <a:t>Area  - Optimise for area </a:t>
            </a:r>
          </a:p>
          <a:p>
            <a:pPr lvl="1">
              <a:lnSpc>
                <a:spcPct val="150000"/>
              </a:lnSpc>
              <a:buFont typeface="Arial" panose="020B0604020202020204" pitchFamily="34" charset="0"/>
              <a:buChar char="•"/>
            </a:pPr>
            <a:r>
              <a:rPr lang="en-GB" dirty="0"/>
              <a:t>Power – Optimise for power </a:t>
            </a:r>
          </a:p>
          <a:p>
            <a:pPr lvl="1">
              <a:lnSpc>
                <a:spcPct val="150000"/>
              </a:lnSpc>
              <a:buFont typeface="Arial" panose="020B0604020202020204" pitchFamily="34" charset="0"/>
              <a:buChar char="•"/>
            </a:pPr>
            <a:r>
              <a:rPr lang="en-GB" dirty="0"/>
              <a:t>Quick Flow – Reduced implementation time</a:t>
            </a:r>
          </a:p>
          <a:p>
            <a:pPr>
              <a:lnSpc>
                <a:spcPct val="150000"/>
              </a:lnSpc>
            </a:pPr>
            <a:endParaRPr lang="en-GB" sz="2000" dirty="0"/>
          </a:p>
          <a:p>
            <a:pPr>
              <a:lnSpc>
                <a:spcPct val="150000"/>
              </a:lnSpc>
            </a:pPr>
            <a:r>
              <a:rPr lang="en-GB" sz="2000" dirty="0"/>
              <a:t>We should always of course try to achieve timing closure </a:t>
            </a:r>
          </a:p>
          <a:p>
            <a:pPr lvl="1">
              <a:lnSpc>
                <a:spcPct val="150000"/>
              </a:lnSpc>
            </a:pPr>
            <a:endParaRPr lang="en-GB" dirty="0"/>
          </a:p>
          <a:p>
            <a:pPr lvl="1">
              <a:lnSpc>
                <a:spcPct val="150000"/>
              </a:lnSpc>
            </a:pPr>
            <a:endParaRPr lang="en-GB" dirty="0"/>
          </a:p>
        </p:txBody>
      </p:sp>
      <p:sp>
        <p:nvSpPr>
          <p:cNvPr id="4" name="Footer Placeholder 3">
            <a:extLst>
              <a:ext uri="{FF2B5EF4-FFF2-40B4-BE49-F238E27FC236}">
                <a16:creationId xmlns:a16="http://schemas.microsoft.com/office/drawing/2014/main" id="{F45053A5-6361-4A2E-BF7E-8BB89A199274}"/>
              </a:ext>
            </a:extLst>
          </p:cNvPr>
          <p:cNvSpPr>
            <a:spLocks noGrp="1"/>
          </p:cNvSpPr>
          <p:nvPr>
            <p:ph type="ftr" sz="quarter" idx="11"/>
          </p:nvPr>
        </p:nvSpPr>
        <p:spPr/>
        <p:txBody>
          <a:bodyPr/>
          <a:lstStyle/>
          <a:p>
            <a:r>
              <a:rPr lang="en-US"/>
              <a:t>© Adiuvo Engineering and Training, Ltd. 2020</a:t>
            </a:r>
            <a:endParaRPr lang="en-US" dirty="0"/>
          </a:p>
        </p:txBody>
      </p:sp>
    </p:spTree>
    <p:extLst>
      <p:ext uri="{BB962C8B-B14F-4D97-AF65-F5344CB8AC3E}">
        <p14:creationId xmlns:p14="http://schemas.microsoft.com/office/powerpoint/2010/main" val="8755250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0CD3-61D0-4B3E-81D3-FC03A86D15DF}"/>
              </a:ext>
            </a:extLst>
          </p:cNvPr>
          <p:cNvSpPr>
            <a:spLocks noGrp="1"/>
          </p:cNvSpPr>
          <p:nvPr>
            <p:ph type="title"/>
          </p:nvPr>
        </p:nvSpPr>
        <p:spPr/>
        <p:txBody>
          <a:bodyPr/>
          <a:lstStyle/>
          <a:p>
            <a:r>
              <a:rPr lang="en-US" dirty="0"/>
              <a:t>Vivado – Reports </a:t>
            </a:r>
            <a:endParaRPr lang="en-GB" dirty="0"/>
          </a:p>
        </p:txBody>
      </p:sp>
      <p:sp>
        <p:nvSpPr>
          <p:cNvPr id="3" name="Content Placeholder 2">
            <a:extLst>
              <a:ext uri="{FF2B5EF4-FFF2-40B4-BE49-F238E27FC236}">
                <a16:creationId xmlns:a16="http://schemas.microsoft.com/office/drawing/2014/main" id="{FAA2450E-80D5-46CC-8DD7-85999B2EFB9B}"/>
              </a:ext>
            </a:extLst>
          </p:cNvPr>
          <p:cNvSpPr>
            <a:spLocks noGrp="1"/>
          </p:cNvSpPr>
          <p:nvPr>
            <p:ph idx="1"/>
          </p:nvPr>
        </p:nvSpPr>
        <p:spPr/>
        <p:txBody>
          <a:bodyPr>
            <a:normAutofit/>
          </a:bodyPr>
          <a:lstStyle/>
          <a:p>
            <a:pPr marL="342900" indent="-342900">
              <a:lnSpc>
                <a:spcPct val="150000"/>
              </a:lnSpc>
              <a:buClrTx/>
              <a:buFont typeface="Arial" panose="020B0604020202020204" pitchFamily="34" charset="0"/>
              <a:buChar char="•"/>
            </a:pPr>
            <a:r>
              <a:rPr lang="en-US" sz="2000" dirty="0"/>
              <a:t>Vivado provides several reports which can be used to help focus in on performance issues in the design:</a:t>
            </a:r>
          </a:p>
          <a:p>
            <a:pPr marL="1028700" lvl="1" indent="-342900">
              <a:lnSpc>
                <a:spcPct val="150000"/>
              </a:lnSpc>
              <a:buFont typeface="Arial" panose="020B0604020202020204" pitchFamily="34" charset="0"/>
              <a:buChar char="•"/>
            </a:pPr>
            <a:r>
              <a:rPr lang="en-US" dirty="0"/>
              <a:t>Design Analysis Report – Provides information on design timing, congestion, and complexity of design</a:t>
            </a:r>
          </a:p>
          <a:p>
            <a:pPr marL="1028700" lvl="1" indent="-342900">
              <a:lnSpc>
                <a:spcPct val="150000"/>
              </a:lnSpc>
              <a:buFont typeface="Arial" panose="020B0604020202020204" pitchFamily="34" charset="0"/>
              <a:buChar char="•"/>
            </a:pPr>
            <a:r>
              <a:rPr lang="en-US" dirty="0"/>
              <a:t>Quality of Result Report – Provides overall design assessment and methodology check – QOR can also make suggestions to fix issues in the design.</a:t>
            </a:r>
            <a:endParaRPr lang="en-US" sz="2000" dirty="0"/>
          </a:p>
          <a:p>
            <a:pPr marL="342900" indent="-342900">
              <a:lnSpc>
                <a:spcPct val="150000"/>
              </a:lnSpc>
              <a:buClrTx/>
              <a:buFont typeface="Arial" panose="020B0604020202020204" pitchFamily="34" charset="0"/>
              <a:buChar char="•"/>
            </a:pPr>
            <a:r>
              <a:rPr lang="en-US" sz="2000" dirty="0"/>
              <a:t>Both are very useful to achieve timing closure of the design</a:t>
            </a:r>
            <a:endParaRPr lang="en-GB" sz="2000" dirty="0"/>
          </a:p>
        </p:txBody>
      </p:sp>
      <p:sp>
        <p:nvSpPr>
          <p:cNvPr id="4" name="Footer Placeholder 3">
            <a:extLst>
              <a:ext uri="{FF2B5EF4-FFF2-40B4-BE49-F238E27FC236}">
                <a16:creationId xmlns:a16="http://schemas.microsoft.com/office/drawing/2014/main" id="{A0F76DE8-3F9D-44CE-889B-175345313462}"/>
              </a:ext>
            </a:extLst>
          </p:cNvPr>
          <p:cNvSpPr>
            <a:spLocks noGrp="1"/>
          </p:cNvSpPr>
          <p:nvPr>
            <p:ph type="ftr" sz="quarter" idx="11"/>
          </p:nvPr>
        </p:nvSpPr>
        <p:spPr/>
        <p:txBody>
          <a:bodyPr/>
          <a:lstStyle/>
          <a:p>
            <a:r>
              <a:rPr lang="en-US"/>
              <a:t>© Adiuvo Engineering and Training, Ltd. 2020</a:t>
            </a:r>
            <a:endParaRPr lang="en-US" dirty="0"/>
          </a:p>
        </p:txBody>
      </p:sp>
    </p:spTree>
    <p:extLst>
      <p:ext uri="{BB962C8B-B14F-4D97-AF65-F5344CB8AC3E}">
        <p14:creationId xmlns:p14="http://schemas.microsoft.com/office/powerpoint/2010/main" val="37443717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D6367-C35B-42DF-A559-A8C417A93ABB}"/>
              </a:ext>
            </a:extLst>
          </p:cNvPr>
          <p:cNvSpPr>
            <a:spLocks noGrp="1"/>
          </p:cNvSpPr>
          <p:nvPr>
            <p:ph type="title"/>
          </p:nvPr>
        </p:nvSpPr>
        <p:spPr/>
        <p:txBody>
          <a:bodyPr/>
          <a:lstStyle/>
          <a:p>
            <a:r>
              <a:rPr lang="en-US" dirty="0" err="1"/>
              <a:t>Vivado</a:t>
            </a:r>
            <a:r>
              <a:rPr lang="en-US" dirty="0"/>
              <a:t> – Design Analysis Report</a:t>
            </a:r>
          </a:p>
        </p:txBody>
      </p:sp>
      <p:sp>
        <p:nvSpPr>
          <p:cNvPr id="3" name="Footer Placeholder 2">
            <a:extLst>
              <a:ext uri="{FF2B5EF4-FFF2-40B4-BE49-F238E27FC236}">
                <a16:creationId xmlns:a16="http://schemas.microsoft.com/office/drawing/2014/main" id="{519CB999-9A57-4A35-89C7-0D64FE4F26BB}"/>
              </a:ext>
            </a:extLst>
          </p:cNvPr>
          <p:cNvSpPr>
            <a:spLocks noGrp="1"/>
          </p:cNvSpPr>
          <p:nvPr>
            <p:ph type="ftr" sz="quarter" idx="10"/>
          </p:nvPr>
        </p:nvSpPr>
        <p:spPr/>
        <p:txBody>
          <a:bodyPr/>
          <a:lstStyle/>
          <a:p>
            <a:r>
              <a:rPr lang="en-US"/>
              <a:t>© Adiuvo Engineering and Training, Ltd. 2020</a:t>
            </a:r>
          </a:p>
        </p:txBody>
      </p:sp>
      <p:sp>
        <p:nvSpPr>
          <p:cNvPr id="5" name="Text Placeholder 4">
            <a:extLst>
              <a:ext uri="{FF2B5EF4-FFF2-40B4-BE49-F238E27FC236}">
                <a16:creationId xmlns:a16="http://schemas.microsoft.com/office/drawing/2014/main" id="{044BE280-E39D-4189-8FBD-0F2E5A897AAC}"/>
              </a:ext>
            </a:extLst>
          </p:cNvPr>
          <p:cNvSpPr>
            <a:spLocks noGrp="1"/>
          </p:cNvSpPr>
          <p:nvPr>
            <p:ph type="body" sz="quarter" idx="12"/>
          </p:nvPr>
        </p:nvSpPr>
        <p:spPr>
          <a:xfrm>
            <a:off x="838200" y="1616366"/>
            <a:ext cx="6687788" cy="3771900"/>
          </a:xfrm>
        </p:spPr>
        <p:txBody>
          <a:bodyPr>
            <a:normAutofit/>
          </a:bodyPr>
          <a:lstStyle/>
          <a:p>
            <a:r>
              <a:rPr lang="en-US" dirty="0"/>
              <a:t>Design Analysis Report provides information on:</a:t>
            </a:r>
          </a:p>
          <a:p>
            <a:pPr marL="342900" indent="-342900">
              <a:buFont typeface="Arial" panose="020B0604020202020204" pitchFamily="34" charset="0"/>
              <a:buChar char="•"/>
            </a:pPr>
            <a:r>
              <a:rPr lang="en-US" sz="2000" dirty="0"/>
              <a:t>Timing – Provides information on the timing and physical characteristics of timing paths. </a:t>
            </a:r>
          </a:p>
          <a:p>
            <a:pPr marL="342900" indent="-342900">
              <a:buFont typeface="Arial" panose="020B0604020202020204" pitchFamily="34" charset="0"/>
              <a:buChar char="•"/>
            </a:pPr>
            <a:r>
              <a:rPr lang="en-US" sz="2000" dirty="0"/>
              <a:t>Complexity – Provides information on routing complexity and LUT distribution. </a:t>
            </a:r>
          </a:p>
          <a:p>
            <a:pPr marL="342900" indent="-342900">
              <a:buFont typeface="Arial" panose="020B0604020202020204" pitchFamily="34" charset="0"/>
              <a:buChar char="•"/>
            </a:pPr>
            <a:r>
              <a:rPr lang="en-US" sz="2000" dirty="0"/>
              <a:t>Congestion – Provides information on routing congestion</a:t>
            </a:r>
          </a:p>
          <a:p>
            <a:endParaRPr lang="en-US" sz="2000" dirty="0"/>
          </a:p>
          <a:p>
            <a:endParaRPr lang="en-US" sz="2000" dirty="0"/>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CD6F433C-7791-4353-BDE0-10034A991DCE}"/>
              </a:ext>
            </a:extLst>
          </p:cNvPr>
          <p:cNvPicPr>
            <a:picLocks noChangeAspect="1"/>
          </p:cNvPicPr>
          <p:nvPr/>
        </p:nvPicPr>
        <p:blipFill>
          <a:blip r:embed="rId2"/>
          <a:stretch>
            <a:fillRect/>
          </a:stretch>
        </p:blipFill>
        <p:spPr>
          <a:xfrm>
            <a:off x="7917874" y="1616366"/>
            <a:ext cx="3827812" cy="4634917"/>
          </a:xfrm>
          <a:prstGeom prst="rect">
            <a:avLst/>
          </a:prstGeom>
          <a:effectLst>
            <a:outerShdw blurRad="50800" dist="38100" dir="8100000" algn="tr" rotWithShape="0">
              <a:prstClr val="black">
                <a:alpha val="40000"/>
              </a:prstClr>
            </a:outerShdw>
          </a:effectLst>
        </p:spPr>
      </p:pic>
      <p:sp>
        <p:nvSpPr>
          <p:cNvPr id="11" name="Rectangle 10">
            <a:extLst>
              <a:ext uri="{FF2B5EF4-FFF2-40B4-BE49-F238E27FC236}">
                <a16:creationId xmlns:a16="http://schemas.microsoft.com/office/drawing/2014/main" id="{57451D30-0DFE-4834-A713-3A394A24C551}"/>
              </a:ext>
            </a:extLst>
          </p:cNvPr>
          <p:cNvSpPr/>
          <p:nvPr/>
        </p:nvSpPr>
        <p:spPr>
          <a:xfrm>
            <a:off x="1057398" y="4803242"/>
            <a:ext cx="6433458" cy="11649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182880" rtlCol="0" anchor="ctr"/>
          <a:lstStyle/>
          <a:p>
            <a:pPr lvl="1" algn="ctr">
              <a:buClr>
                <a:schemeClr val="tx1"/>
              </a:buClr>
            </a:pPr>
            <a:r>
              <a:rPr lang="en-US" dirty="0">
                <a:solidFill>
                  <a:schemeClr val="bg2">
                    <a:lumMod val="10000"/>
                  </a:schemeClr>
                </a:solidFill>
                <a:latin typeface="+mn-lt"/>
              </a:rPr>
              <a:t>No need to run full implementation.</a:t>
            </a:r>
          </a:p>
          <a:p>
            <a:pPr lvl="1" algn="ctr">
              <a:buClr>
                <a:schemeClr val="tx1"/>
              </a:buClr>
            </a:pPr>
            <a:r>
              <a:rPr lang="en-US" dirty="0">
                <a:solidFill>
                  <a:schemeClr val="bg2">
                    <a:lumMod val="10000"/>
                  </a:schemeClr>
                </a:solidFill>
                <a:latin typeface="+mn-lt"/>
              </a:rPr>
              <a:t>Generate report after running </a:t>
            </a:r>
            <a:r>
              <a:rPr lang="en-US" dirty="0" err="1">
                <a:solidFill>
                  <a:schemeClr val="bg2">
                    <a:lumMod val="10000"/>
                  </a:schemeClr>
                </a:solidFill>
                <a:latin typeface="+mn-lt"/>
              </a:rPr>
              <a:t>opt_design</a:t>
            </a:r>
            <a:endParaRPr lang="en-US" dirty="0">
              <a:solidFill>
                <a:schemeClr val="bg2">
                  <a:lumMod val="10000"/>
                </a:schemeClr>
              </a:solidFill>
              <a:latin typeface="+mn-lt"/>
            </a:endParaRPr>
          </a:p>
          <a:p>
            <a:pPr lvl="1" algn="ctr">
              <a:buClr>
                <a:schemeClr val="tx1"/>
              </a:buClr>
            </a:pPr>
            <a:r>
              <a:rPr lang="en-US" dirty="0">
                <a:solidFill>
                  <a:schemeClr val="bg2">
                    <a:lumMod val="10000"/>
                  </a:schemeClr>
                </a:solidFill>
                <a:latin typeface="+mn-lt"/>
              </a:rPr>
              <a:t>command in TCL</a:t>
            </a:r>
            <a:endParaRPr lang="en-GB" sz="1000" dirty="0">
              <a:solidFill>
                <a:schemeClr val="bg2">
                  <a:lumMod val="10000"/>
                </a:schemeClr>
              </a:solidFill>
            </a:endParaRPr>
          </a:p>
        </p:txBody>
      </p:sp>
      <p:sp>
        <p:nvSpPr>
          <p:cNvPr id="13" name="Rectangle 12">
            <a:extLst>
              <a:ext uri="{FF2B5EF4-FFF2-40B4-BE49-F238E27FC236}">
                <a16:creationId xmlns:a16="http://schemas.microsoft.com/office/drawing/2014/main" id="{7A5E7629-F730-421D-8644-71177B677274}"/>
              </a:ext>
            </a:extLst>
          </p:cNvPr>
          <p:cNvSpPr/>
          <p:nvPr/>
        </p:nvSpPr>
        <p:spPr>
          <a:xfrm>
            <a:off x="1057398" y="4193642"/>
            <a:ext cx="6433458" cy="60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pic>
        <p:nvPicPr>
          <p:cNvPr id="15" name="Graphic 14" descr="Information">
            <a:extLst>
              <a:ext uri="{FF2B5EF4-FFF2-40B4-BE49-F238E27FC236}">
                <a16:creationId xmlns:a16="http://schemas.microsoft.com/office/drawing/2014/main" id="{62074B48-EE2D-4123-9643-09BF3CAFA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0288" y="4266667"/>
            <a:ext cx="447678" cy="447678"/>
          </a:xfrm>
          <a:prstGeom prst="rect">
            <a:avLst/>
          </a:prstGeom>
        </p:spPr>
      </p:pic>
    </p:spTree>
    <p:extLst>
      <p:ext uri="{BB962C8B-B14F-4D97-AF65-F5344CB8AC3E}">
        <p14:creationId xmlns:p14="http://schemas.microsoft.com/office/powerpoint/2010/main" val="13769260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6EB8-4725-4A1B-884D-C4466CC1EA42}"/>
              </a:ext>
            </a:extLst>
          </p:cNvPr>
          <p:cNvSpPr>
            <a:spLocks noGrp="1"/>
          </p:cNvSpPr>
          <p:nvPr>
            <p:ph type="title"/>
          </p:nvPr>
        </p:nvSpPr>
        <p:spPr/>
        <p:txBody>
          <a:bodyPr/>
          <a:lstStyle/>
          <a:p>
            <a:r>
              <a:rPr lang="en-US" dirty="0"/>
              <a:t>Vivado – Design Analysis Report </a:t>
            </a:r>
            <a:endParaRPr lang="en-GB" dirty="0"/>
          </a:p>
        </p:txBody>
      </p:sp>
      <p:sp>
        <p:nvSpPr>
          <p:cNvPr id="3" name="Content Placeholder 2">
            <a:extLst>
              <a:ext uri="{FF2B5EF4-FFF2-40B4-BE49-F238E27FC236}">
                <a16:creationId xmlns:a16="http://schemas.microsoft.com/office/drawing/2014/main" id="{53E7F51D-9F8A-4CF4-ADCB-6CF1D84CE910}"/>
              </a:ext>
            </a:extLst>
          </p:cNvPr>
          <p:cNvSpPr>
            <a:spLocks noGrp="1"/>
          </p:cNvSpPr>
          <p:nvPr>
            <p:ph idx="1"/>
          </p:nvPr>
        </p:nvSpPr>
        <p:spPr>
          <a:xfrm>
            <a:off x="838200" y="1681379"/>
            <a:ext cx="10515600" cy="4351338"/>
          </a:xfrm>
        </p:spPr>
        <p:txBody>
          <a:bodyPr>
            <a:normAutofit/>
          </a:bodyPr>
          <a:lstStyle/>
          <a:p>
            <a:pPr marL="342900" indent="-342900">
              <a:lnSpc>
                <a:spcPct val="150000"/>
              </a:lnSpc>
              <a:buClrTx/>
              <a:buFont typeface="Arial" panose="020B0604020202020204" pitchFamily="34" charset="0"/>
              <a:buChar char="•"/>
            </a:pPr>
            <a:r>
              <a:rPr lang="en-US" sz="2000" dirty="0">
                <a:latin typeface="Arial" panose="020B0604020202020204" pitchFamily="34" charset="0"/>
                <a:cs typeface="Arial" panose="020B0604020202020204" pitchFamily="34" charset="0"/>
              </a:rPr>
              <a:t>Along with timing information, DAR can provide information on design complexity including indicating design risk for implementation </a:t>
            </a:r>
          </a:p>
          <a:p>
            <a:pPr marL="342900" indent="-342900">
              <a:lnSpc>
                <a:spcPct val="150000"/>
              </a:lnSpc>
              <a:buClrTx/>
              <a:buFont typeface="Arial" panose="020B0604020202020204" pitchFamily="34" charset="0"/>
              <a:buChar char="•"/>
            </a:pPr>
            <a:r>
              <a:rPr lang="en-US" sz="2000" dirty="0">
                <a:latin typeface="Arial" panose="020B0604020202020204" pitchFamily="34" charset="0"/>
                <a:cs typeface="Arial" panose="020B0604020202020204" pitchFamily="34" charset="0"/>
              </a:rPr>
              <a:t>Low Risk Rent Analysis &lt;0.65 and Fan Out &lt;4</a:t>
            </a:r>
          </a:p>
          <a:p>
            <a:pPr marL="342900" indent="-342900">
              <a:lnSpc>
                <a:spcPct val="150000"/>
              </a:lnSpc>
              <a:buClrTx/>
              <a:buFont typeface="Arial" panose="020B0604020202020204" pitchFamily="34" charset="0"/>
              <a:buChar char="•"/>
            </a:pPr>
            <a:r>
              <a:rPr lang="en-US" sz="2000" dirty="0">
                <a:latin typeface="Arial" panose="020B0604020202020204" pitchFamily="34" charset="0"/>
                <a:cs typeface="Arial" panose="020B0604020202020204" pitchFamily="34" charset="0"/>
              </a:rPr>
              <a:t>High Risk Rent Analysis &gt;0.65 &lt;0.85 and Fan Out &gt;4 % &lt;5 – May be difficult to place without congestion</a:t>
            </a:r>
          </a:p>
          <a:p>
            <a:pPr marL="342900" indent="-342900">
              <a:lnSpc>
                <a:spcPct val="150000"/>
              </a:lnSpc>
              <a:buClrTx/>
              <a:buFont typeface="Arial" panose="020B0604020202020204" pitchFamily="34" charset="0"/>
              <a:buChar char="•"/>
            </a:pPr>
            <a:r>
              <a:rPr lang="en-US" sz="2000" dirty="0">
                <a:latin typeface="Arial" panose="020B0604020202020204" pitchFamily="34" charset="0"/>
                <a:cs typeface="Arial" panose="020B0604020202020204" pitchFamily="34" charset="0"/>
              </a:rPr>
              <a:t>Very High Risk, Rent Analysis &gt;0.85 and Fan Out &gt;5 – May not implement </a:t>
            </a:r>
          </a:p>
          <a:p>
            <a:pPr>
              <a:lnSpc>
                <a:spcPct val="100000"/>
              </a:lnSpc>
            </a:pPr>
            <a:endParaRPr lang="en-GB" sz="2000" dirty="0"/>
          </a:p>
        </p:txBody>
      </p:sp>
      <p:sp>
        <p:nvSpPr>
          <p:cNvPr id="4" name="Footer Placeholder 3">
            <a:extLst>
              <a:ext uri="{FF2B5EF4-FFF2-40B4-BE49-F238E27FC236}">
                <a16:creationId xmlns:a16="http://schemas.microsoft.com/office/drawing/2014/main" id="{A8C42582-6270-4DDC-95DD-E1E7CC6C0554}"/>
              </a:ext>
            </a:extLst>
          </p:cNvPr>
          <p:cNvSpPr>
            <a:spLocks noGrp="1"/>
          </p:cNvSpPr>
          <p:nvPr>
            <p:ph type="ftr" sz="quarter" idx="11"/>
          </p:nvPr>
        </p:nvSpPr>
        <p:spPr/>
        <p:txBody>
          <a:bodyPr/>
          <a:lstStyle/>
          <a:p>
            <a:r>
              <a:rPr lang="en-US"/>
              <a:t>© Adiuvo Engineering and Training, Ltd. 2020</a:t>
            </a:r>
            <a:endParaRPr lang="en-US" dirty="0"/>
          </a:p>
        </p:txBody>
      </p:sp>
      <p:pic>
        <p:nvPicPr>
          <p:cNvPr id="7" name="Picture 6">
            <a:extLst>
              <a:ext uri="{FF2B5EF4-FFF2-40B4-BE49-F238E27FC236}">
                <a16:creationId xmlns:a16="http://schemas.microsoft.com/office/drawing/2014/main" id="{CE7D0A5D-C7E5-4C80-937A-2E1699A61153}"/>
              </a:ext>
            </a:extLst>
          </p:cNvPr>
          <p:cNvPicPr>
            <a:picLocks noChangeAspect="1"/>
          </p:cNvPicPr>
          <p:nvPr/>
        </p:nvPicPr>
        <p:blipFill>
          <a:blip r:embed="rId2"/>
          <a:stretch>
            <a:fillRect/>
          </a:stretch>
        </p:blipFill>
        <p:spPr>
          <a:xfrm>
            <a:off x="878047" y="4301666"/>
            <a:ext cx="10435905" cy="1369101"/>
          </a:xfrm>
          <a:prstGeom prst="rect">
            <a:avLst/>
          </a:prstGeom>
        </p:spPr>
      </p:pic>
    </p:spTree>
    <p:extLst>
      <p:ext uri="{BB962C8B-B14F-4D97-AF65-F5344CB8AC3E}">
        <p14:creationId xmlns:p14="http://schemas.microsoft.com/office/powerpoint/2010/main" val="52824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329C-48FB-4CD7-ADF9-6FF73E98A5E8}"/>
              </a:ext>
            </a:extLst>
          </p:cNvPr>
          <p:cNvSpPr>
            <a:spLocks noGrp="1"/>
          </p:cNvSpPr>
          <p:nvPr>
            <p:ph type="title"/>
          </p:nvPr>
        </p:nvSpPr>
        <p:spPr/>
        <p:txBody>
          <a:bodyPr/>
          <a:lstStyle/>
          <a:p>
            <a:r>
              <a:rPr lang="en-US" dirty="0"/>
              <a:t>Vivado – Quality of Result </a:t>
            </a:r>
            <a:endParaRPr lang="en-GB" dirty="0"/>
          </a:p>
        </p:txBody>
      </p:sp>
      <p:sp>
        <p:nvSpPr>
          <p:cNvPr id="3" name="Content Placeholder 2">
            <a:extLst>
              <a:ext uri="{FF2B5EF4-FFF2-40B4-BE49-F238E27FC236}">
                <a16:creationId xmlns:a16="http://schemas.microsoft.com/office/drawing/2014/main" id="{D5098371-B913-4612-8923-68B90C6747F8}"/>
              </a:ext>
            </a:extLst>
          </p:cNvPr>
          <p:cNvSpPr>
            <a:spLocks noGrp="1"/>
          </p:cNvSpPr>
          <p:nvPr>
            <p:ph idx="1"/>
          </p:nvPr>
        </p:nvSpPr>
        <p:spPr/>
        <p:txBody>
          <a:bodyPr/>
          <a:lstStyle/>
          <a:p>
            <a:pPr marL="342900" indent="-342900">
              <a:lnSpc>
                <a:spcPct val="150000"/>
              </a:lnSpc>
              <a:buClrTx/>
              <a:buFont typeface="Arial" panose="020B0604020202020204" pitchFamily="34" charset="0"/>
              <a:buChar char="•"/>
            </a:pPr>
            <a:r>
              <a:rPr lang="en-US" dirty="0"/>
              <a:t>Quality of Result Assessment (</a:t>
            </a:r>
            <a:r>
              <a:rPr lang="en-US" dirty="0" err="1"/>
              <a:t>QoRA</a:t>
            </a:r>
            <a:r>
              <a:rPr lang="en-US" dirty="0"/>
              <a:t>) and Quality of Result Suggestions (</a:t>
            </a:r>
            <a:r>
              <a:rPr lang="en-US" dirty="0" err="1"/>
              <a:t>QoRS</a:t>
            </a:r>
            <a:r>
              <a:rPr lang="en-US" dirty="0"/>
              <a:t>) since both provide information that can be used to achieve timing closure</a:t>
            </a:r>
          </a:p>
          <a:p>
            <a:pPr marL="342900" indent="-342900">
              <a:lnSpc>
                <a:spcPct val="150000"/>
              </a:lnSpc>
              <a:buClrTx/>
              <a:buFont typeface="Arial" panose="020B0604020202020204" pitchFamily="34" charset="0"/>
              <a:buChar char="•"/>
            </a:pPr>
            <a:r>
              <a:rPr lang="en-US" dirty="0"/>
              <a:t>Like Design Analysis Report – Run initially after doing the </a:t>
            </a:r>
            <a:r>
              <a:rPr lang="en-US" dirty="0" err="1"/>
              <a:t>Opt</a:t>
            </a:r>
            <a:endParaRPr lang="en-US" dirty="0"/>
          </a:p>
          <a:p>
            <a:endParaRPr lang="en-GB" dirty="0"/>
          </a:p>
        </p:txBody>
      </p:sp>
      <p:sp>
        <p:nvSpPr>
          <p:cNvPr id="4" name="Footer Placeholder 3">
            <a:extLst>
              <a:ext uri="{FF2B5EF4-FFF2-40B4-BE49-F238E27FC236}">
                <a16:creationId xmlns:a16="http://schemas.microsoft.com/office/drawing/2014/main" id="{74778197-0990-4265-9FC0-2D9AA56E1AD9}"/>
              </a:ext>
            </a:extLst>
          </p:cNvPr>
          <p:cNvSpPr>
            <a:spLocks noGrp="1"/>
          </p:cNvSpPr>
          <p:nvPr>
            <p:ph type="ftr" sz="quarter" idx="11"/>
          </p:nvPr>
        </p:nvSpPr>
        <p:spPr/>
        <p:txBody>
          <a:bodyPr/>
          <a:lstStyle/>
          <a:p>
            <a:r>
              <a:rPr lang="en-US"/>
              <a:t>© Adiuvo Engineering and Training, Ltd. 2020</a:t>
            </a:r>
            <a:endParaRPr lang="en-US" dirty="0"/>
          </a:p>
        </p:txBody>
      </p:sp>
      <p:pic>
        <p:nvPicPr>
          <p:cNvPr id="6" name="Picture 5">
            <a:extLst>
              <a:ext uri="{FF2B5EF4-FFF2-40B4-BE49-F238E27FC236}">
                <a16:creationId xmlns:a16="http://schemas.microsoft.com/office/drawing/2014/main" id="{B13E4729-8194-465D-B455-7E1E81F9DA2A}"/>
              </a:ext>
            </a:extLst>
          </p:cNvPr>
          <p:cNvPicPr/>
          <p:nvPr/>
        </p:nvPicPr>
        <p:blipFill>
          <a:blip r:embed="rId2"/>
          <a:stretch>
            <a:fillRect/>
          </a:stretch>
        </p:blipFill>
        <p:spPr>
          <a:xfrm>
            <a:off x="1076247" y="4268765"/>
            <a:ext cx="4714129" cy="1621169"/>
          </a:xfrm>
          <a:prstGeom prst="rect">
            <a:avLst/>
          </a:prstGeom>
        </p:spPr>
      </p:pic>
      <p:pic>
        <p:nvPicPr>
          <p:cNvPr id="8" name="Picture 7">
            <a:extLst>
              <a:ext uri="{FF2B5EF4-FFF2-40B4-BE49-F238E27FC236}">
                <a16:creationId xmlns:a16="http://schemas.microsoft.com/office/drawing/2014/main" id="{CB3B50B3-C028-458D-BDDF-E8997DB6A696}"/>
              </a:ext>
            </a:extLst>
          </p:cNvPr>
          <p:cNvPicPr/>
          <p:nvPr/>
        </p:nvPicPr>
        <p:blipFill>
          <a:blip r:embed="rId3"/>
          <a:stretch>
            <a:fillRect/>
          </a:stretch>
        </p:blipFill>
        <p:spPr>
          <a:xfrm>
            <a:off x="5790376" y="4292586"/>
            <a:ext cx="5731510" cy="1303020"/>
          </a:xfrm>
          <a:prstGeom prst="rect">
            <a:avLst/>
          </a:prstGeom>
        </p:spPr>
      </p:pic>
    </p:spTree>
    <p:extLst>
      <p:ext uri="{BB962C8B-B14F-4D97-AF65-F5344CB8AC3E}">
        <p14:creationId xmlns:p14="http://schemas.microsoft.com/office/powerpoint/2010/main" val="38136091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B7705-F7E3-4D68-A770-7AEA023B5BF4}"/>
              </a:ext>
            </a:extLst>
          </p:cNvPr>
          <p:cNvSpPr>
            <a:spLocks noGrp="1"/>
          </p:cNvSpPr>
          <p:nvPr>
            <p:ph type="title"/>
          </p:nvPr>
        </p:nvSpPr>
        <p:spPr/>
        <p:txBody>
          <a:bodyPr/>
          <a:lstStyle/>
          <a:p>
            <a:r>
              <a:rPr lang="en-US" dirty="0"/>
              <a:t>Vivado – Quality of Results</a:t>
            </a:r>
            <a:endParaRPr lang="en-GB" dirty="0"/>
          </a:p>
        </p:txBody>
      </p:sp>
      <p:pic>
        <p:nvPicPr>
          <p:cNvPr id="6" name="Content Placeholder 5">
            <a:extLst>
              <a:ext uri="{FF2B5EF4-FFF2-40B4-BE49-F238E27FC236}">
                <a16:creationId xmlns:a16="http://schemas.microsoft.com/office/drawing/2014/main" id="{36B97B14-8612-4CA5-BB76-43D9436B0922}"/>
              </a:ext>
            </a:extLst>
          </p:cNvPr>
          <p:cNvPicPr>
            <a:picLocks noGrp="1" noChangeAspect="1"/>
          </p:cNvPicPr>
          <p:nvPr>
            <p:ph idx="1"/>
          </p:nvPr>
        </p:nvPicPr>
        <p:blipFill>
          <a:blip r:embed="rId2"/>
          <a:stretch>
            <a:fillRect/>
          </a:stretch>
        </p:blipFill>
        <p:spPr>
          <a:xfrm>
            <a:off x="1122339" y="2014219"/>
            <a:ext cx="10231461" cy="3572848"/>
          </a:xfrm>
          <a:prstGeom prst="rect">
            <a:avLst/>
          </a:prstGeom>
        </p:spPr>
      </p:pic>
      <p:sp>
        <p:nvSpPr>
          <p:cNvPr id="4" name="Footer Placeholder 3">
            <a:extLst>
              <a:ext uri="{FF2B5EF4-FFF2-40B4-BE49-F238E27FC236}">
                <a16:creationId xmlns:a16="http://schemas.microsoft.com/office/drawing/2014/main" id="{B409E37B-828B-492A-9208-AAFB52CAF9D6}"/>
              </a:ext>
            </a:extLst>
          </p:cNvPr>
          <p:cNvSpPr>
            <a:spLocks noGrp="1"/>
          </p:cNvSpPr>
          <p:nvPr>
            <p:ph type="ftr" sz="quarter" idx="11"/>
          </p:nvPr>
        </p:nvSpPr>
        <p:spPr/>
        <p:txBody>
          <a:bodyPr/>
          <a:lstStyle/>
          <a:p>
            <a:r>
              <a:rPr lang="en-US"/>
              <a:t>© Adiuvo Engineering and Training, Ltd. 2020</a:t>
            </a:r>
            <a:endParaRPr lang="en-US" dirty="0"/>
          </a:p>
        </p:txBody>
      </p:sp>
    </p:spTree>
    <p:extLst>
      <p:ext uri="{BB962C8B-B14F-4D97-AF65-F5344CB8AC3E}">
        <p14:creationId xmlns:p14="http://schemas.microsoft.com/office/powerpoint/2010/main" val="3704121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0FB1-E2CD-4EB6-B783-FC1EE50759D2}"/>
              </a:ext>
            </a:extLst>
          </p:cNvPr>
          <p:cNvSpPr>
            <a:spLocks noGrp="1"/>
          </p:cNvSpPr>
          <p:nvPr>
            <p:ph type="title"/>
          </p:nvPr>
        </p:nvSpPr>
        <p:spPr/>
        <p:txBody>
          <a:bodyPr/>
          <a:lstStyle/>
          <a:p>
            <a:r>
              <a:rPr lang="en-US" dirty="0"/>
              <a:t>Vivado – Quality of Results </a:t>
            </a:r>
            <a:endParaRPr lang="en-GB" dirty="0"/>
          </a:p>
        </p:txBody>
      </p:sp>
      <p:sp>
        <p:nvSpPr>
          <p:cNvPr id="4" name="Footer Placeholder 3">
            <a:extLst>
              <a:ext uri="{FF2B5EF4-FFF2-40B4-BE49-F238E27FC236}">
                <a16:creationId xmlns:a16="http://schemas.microsoft.com/office/drawing/2014/main" id="{E525D82B-A57F-4FCD-A484-45F702BD82E5}"/>
              </a:ext>
            </a:extLst>
          </p:cNvPr>
          <p:cNvSpPr>
            <a:spLocks noGrp="1"/>
          </p:cNvSpPr>
          <p:nvPr>
            <p:ph type="ftr" sz="quarter" idx="11"/>
          </p:nvPr>
        </p:nvSpPr>
        <p:spPr/>
        <p:txBody>
          <a:bodyPr/>
          <a:lstStyle/>
          <a:p>
            <a:r>
              <a:rPr lang="en-US"/>
              <a:t>© Adiuvo Engineering and Training, Ltd. 2020</a:t>
            </a:r>
            <a:endParaRPr lang="en-US" dirty="0"/>
          </a:p>
        </p:txBody>
      </p:sp>
      <p:pic>
        <p:nvPicPr>
          <p:cNvPr id="7" name="Picture 6">
            <a:extLst>
              <a:ext uri="{FF2B5EF4-FFF2-40B4-BE49-F238E27FC236}">
                <a16:creationId xmlns:a16="http://schemas.microsoft.com/office/drawing/2014/main" id="{60F9D1C8-3A58-4642-B723-17E88A4524E5}"/>
              </a:ext>
            </a:extLst>
          </p:cNvPr>
          <p:cNvPicPr/>
          <p:nvPr/>
        </p:nvPicPr>
        <p:blipFill>
          <a:blip r:embed="rId2"/>
          <a:stretch>
            <a:fillRect/>
          </a:stretch>
        </p:blipFill>
        <p:spPr>
          <a:xfrm>
            <a:off x="1526581" y="1690688"/>
            <a:ext cx="9284294" cy="422868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42337670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D4930AA-4359-4D13-B6F8-75ABFDA807B7}"/>
              </a:ext>
            </a:extLst>
          </p:cNvPr>
          <p:cNvSpPr txBox="1">
            <a:spLocks/>
          </p:cNvSpPr>
          <p:nvPr/>
        </p:nvSpPr>
        <p:spPr>
          <a:xfrm>
            <a:off x="838200" y="3039351"/>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Verification</a:t>
            </a:r>
            <a:endParaRPr lang="en-US" b="1" dirty="0"/>
          </a:p>
        </p:txBody>
      </p:sp>
    </p:spTree>
    <p:extLst>
      <p:ext uri="{BB962C8B-B14F-4D97-AF65-F5344CB8AC3E}">
        <p14:creationId xmlns:p14="http://schemas.microsoft.com/office/powerpoint/2010/main" val="36917060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C2E49-323E-4AA3-A7F0-6A5B7850D2E7}"/>
              </a:ext>
            </a:extLst>
          </p:cNvPr>
          <p:cNvSpPr>
            <a:spLocks noGrp="1"/>
          </p:cNvSpPr>
          <p:nvPr>
            <p:ph type="title"/>
          </p:nvPr>
        </p:nvSpPr>
        <p:spPr/>
        <p:txBody>
          <a:bodyPr/>
          <a:lstStyle/>
          <a:p>
            <a:r>
              <a:rPr lang="en-US" dirty="0"/>
              <a:t>Verification</a:t>
            </a:r>
            <a:endParaRPr lang="en-GB" dirty="0"/>
          </a:p>
        </p:txBody>
      </p:sp>
      <p:sp>
        <p:nvSpPr>
          <p:cNvPr id="3" name="Content Placeholder 2">
            <a:extLst>
              <a:ext uri="{FF2B5EF4-FFF2-40B4-BE49-F238E27FC236}">
                <a16:creationId xmlns:a16="http://schemas.microsoft.com/office/drawing/2014/main" id="{6CF4725D-806C-4F30-8A6B-C14F7FC0C6B9}"/>
              </a:ext>
            </a:extLst>
          </p:cNvPr>
          <p:cNvSpPr>
            <a:spLocks noGrp="1"/>
          </p:cNvSpPr>
          <p:nvPr>
            <p:ph idx="1"/>
          </p:nvPr>
        </p:nvSpPr>
        <p:spPr>
          <a:xfrm>
            <a:off x="881063" y="1519238"/>
            <a:ext cx="10515600" cy="4352925"/>
          </a:xfrm>
        </p:spPr>
        <p:txBody>
          <a:bodyPr>
            <a:normAutofit fontScale="77500" lnSpcReduction="20000"/>
          </a:bodyPr>
          <a:lstStyle/>
          <a:p>
            <a:pPr>
              <a:lnSpc>
                <a:spcPct val="150000"/>
              </a:lnSpc>
            </a:pPr>
            <a:r>
              <a:rPr lang="en-US" dirty="0"/>
              <a:t>Before we can deploy an FPGA based solution we must be sure it functions as expected, across all use cases. This is where verification and validation come in, for those unfamiliar with the terms </a:t>
            </a:r>
          </a:p>
          <a:p>
            <a:pPr marL="342900" indent="-342900">
              <a:lnSpc>
                <a:spcPct val="150000"/>
              </a:lnSpc>
              <a:buFont typeface="Arial" panose="020B0604020202020204" pitchFamily="34" charset="0"/>
              <a:buChar char="•"/>
            </a:pPr>
            <a:r>
              <a:rPr lang="en-US" dirty="0"/>
              <a:t>Verification – Does the FPGA function in line with the specification </a:t>
            </a:r>
          </a:p>
          <a:p>
            <a:pPr marL="342900" indent="-342900">
              <a:lnSpc>
                <a:spcPct val="150000"/>
              </a:lnSpc>
              <a:buFont typeface="Arial" panose="020B0604020202020204" pitchFamily="34" charset="0"/>
              <a:buChar char="•"/>
            </a:pPr>
            <a:r>
              <a:rPr lang="en-US" dirty="0"/>
              <a:t>Validation – Is the specification correct i.e. does it address the needs of the use case. </a:t>
            </a:r>
          </a:p>
          <a:p>
            <a:pPr>
              <a:lnSpc>
                <a:spcPct val="150000"/>
              </a:lnSpc>
            </a:pPr>
            <a:r>
              <a:rPr lang="en-US" dirty="0"/>
              <a:t>While validation takes place mostly within the higher levels of system engineering domain, verification takes place at the FPGA level. Depending upon the needs of the applications verification can range from being very complex and time consuming to simply confirming the expected </a:t>
            </a:r>
            <a:r>
              <a:rPr lang="en-US" dirty="0" err="1"/>
              <a:t>behaviour</a:t>
            </a:r>
            <a:r>
              <a:rPr lang="en-US" dirty="0"/>
              <a:t>. </a:t>
            </a:r>
          </a:p>
          <a:p>
            <a:pPr>
              <a:lnSpc>
                <a:spcPct val="150000"/>
              </a:lnSpc>
            </a:pPr>
            <a:r>
              <a:rPr lang="en-US" dirty="0"/>
              <a:t>At the heart of verification is simulation and the simulator. </a:t>
            </a:r>
            <a:endParaRPr lang="en-GB" dirty="0"/>
          </a:p>
        </p:txBody>
      </p:sp>
      <p:sp>
        <p:nvSpPr>
          <p:cNvPr id="4" name="Footer Placeholder 3">
            <a:extLst>
              <a:ext uri="{FF2B5EF4-FFF2-40B4-BE49-F238E27FC236}">
                <a16:creationId xmlns:a16="http://schemas.microsoft.com/office/drawing/2014/main" id="{16029496-F7A5-43E7-ADB7-94E3BF5F6C19}"/>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59963BD2-D8D1-4965-A94B-5E0072CE1789}"/>
              </a:ext>
            </a:extLst>
          </p:cNvPr>
          <p:cNvSpPr>
            <a:spLocks noGrp="1"/>
          </p:cNvSpPr>
          <p:nvPr>
            <p:ph type="sldNum" sz="quarter" idx="4"/>
          </p:nvPr>
        </p:nvSpPr>
        <p:spPr/>
        <p:txBody>
          <a:bodyPr/>
          <a:lstStyle/>
          <a:p>
            <a:fld id="{F2CE8A50-B8D0-457B-A77C-B74D45AE23B6}" type="slidenum">
              <a:rPr lang="en-US" smtClean="0"/>
              <a:pPr/>
              <a:t>88</a:t>
            </a:fld>
            <a:endParaRPr lang="en-US" dirty="0"/>
          </a:p>
        </p:txBody>
      </p:sp>
    </p:spTree>
    <p:extLst>
      <p:ext uri="{BB962C8B-B14F-4D97-AF65-F5344CB8AC3E}">
        <p14:creationId xmlns:p14="http://schemas.microsoft.com/office/powerpoint/2010/main" val="12075580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A559-D3CD-46E7-9BD5-EE1CF3EEBD2B}"/>
              </a:ext>
            </a:extLst>
          </p:cNvPr>
          <p:cNvSpPr>
            <a:spLocks noGrp="1"/>
          </p:cNvSpPr>
          <p:nvPr>
            <p:ph type="title"/>
          </p:nvPr>
        </p:nvSpPr>
        <p:spPr/>
        <p:txBody>
          <a:bodyPr/>
          <a:lstStyle/>
          <a:p>
            <a:r>
              <a:rPr lang="en-US" dirty="0"/>
              <a:t>Simulation </a:t>
            </a:r>
            <a:endParaRPr lang="en-GB" dirty="0"/>
          </a:p>
        </p:txBody>
      </p:sp>
      <p:sp>
        <p:nvSpPr>
          <p:cNvPr id="4" name="Footer Placeholder 3">
            <a:extLst>
              <a:ext uri="{FF2B5EF4-FFF2-40B4-BE49-F238E27FC236}">
                <a16:creationId xmlns:a16="http://schemas.microsoft.com/office/drawing/2014/main" id="{B2FBE06E-D57F-427B-BDD0-AE01B6E6154C}"/>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70B18C0D-6D9E-42CE-A071-E4208F52ACC4}"/>
              </a:ext>
            </a:extLst>
          </p:cNvPr>
          <p:cNvSpPr>
            <a:spLocks noGrp="1"/>
          </p:cNvSpPr>
          <p:nvPr>
            <p:ph type="sldNum" sz="quarter" idx="4"/>
          </p:nvPr>
        </p:nvSpPr>
        <p:spPr/>
        <p:txBody>
          <a:bodyPr/>
          <a:lstStyle/>
          <a:p>
            <a:fld id="{F2CE8A50-B8D0-457B-A77C-B74D45AE23B6}" type="slidenum">
              <a:rPr lang="en-US" smtClean="0"/>
              <a:pPr/>
              <a:t>89</a:t>
            </a:fld>
            <a:endParaRPr lang="en-US" dirty="0"/>
          </a:p>
        </p:txBody>
      </p:sp>
      <p:pic>
        <p:nvPicPr>
          <p:cNvPr id="6" name="Content Placeholder 5">
            <a:extLst>
              <a:ext uri="{FF2B5EF4-FFF2-40B4-BE49-F238E27FC236}">
                <a16:creationId xmlns:a16="http://schemas.microsoft.com/office/drawing/2014/main" id="{5C44A82C-D477-4D44-970B-2B5A0BB74CC6}"/>
              </a:ext>
            </a:extLst>
          </p:cNvPr>
          <p:cNvPicPr>
            <a:picLocks noGrp="1"/>
          </p:cNvPicPr>
          <p:nvPr>
            <p:ph idx="1"/>
          </p:nvPr>
        </p:nvPicPr>
        <p:blipFill>
          <a:blip r:embed="rId2"/>
          <a:stretch>
            <a:fillRect/>
          </a:stretch>
        </p:blipFill>
        <p:spPr>
          <a:xfrm>
            <a:off x="1636569" y="1825625"/>
            <a:ext cx="8918862" cy="4351338"/>
          </a:xfrm>
          <a:prstGeom prst="rect">
            <a:avLst/>
          </a:prstGeom>
        </p:spPr>
      </p:pic>
    </p:spTree>
    <p:extLst>
      <p:ext uri="{BB962C8B-B14F-4D97-AF65-F5344CB8AC3E}">
        <p14:creationId xmlns:p14="http://schemas.microsoft.com/office/powerpoint/2010/main" val="276932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653B3-CCC2-4CE2-91C3-198E360D6180}"/>
              </a:ext>
            </a:extLst>
          </p:cNvPr>
          <p:cNvSpPr>
            <a:spLocks noGrp="1"/>
          </p:cNvSpPr>
          <p:nvPr>
            <p:ph type="title"/>
          </p:nvPr>
        </p:nvSpPr>
        <p:spPr/>
        <p:txBody>
          <a:bodyPr/>
          <a:lstStyle/>
          <a:p>
            <a:r>
              <a:rPr lang="en-US" dirty="0"/>
              <a:t>Configurable Logic Block</a:t>
            </a:r>
            <a:endParaRPr lang="en-GB" dirty="0"/>
          </a:p>
        </p:txBody>
      </p:sp>
      <p:sp>
        <p:nvSpPr>
          <p:cNvPr id="3" name="Content Placeholder 2">
            <a:extLst>
              <a:ext uri="{FF2B5EF4-FFF2-40B4-BE49-F238E27FC236}">
                <a16:creationId xmlns:a16="http://schemas.microsoft.com/office/drawing/2014/main" id="{1714FFE0-180F-43E1-9480-28A6043A00F7}"/>
              </a:ext>
            </a:extLst>
          </p:cNvPr>
          <p:cNvSpPr>
            <a:spLocks noGrp="1"/>
          </p:cNvSpPr>
          <p:nvPr>
            <p:ph idx="1"/>
          </p:nvPr>
        </p:nvSpPr>
        <p:spPr/>
        <p:txBody>
          <a:bodyPr>
            <a:normAutofit fontScale="92500" lnSpcReduction="10000"/>
          </a:bodyPr>
          <a:lstStyle/>
          <a:p>
            <a:pPr marL="342900" indent="-342900">
              <a:lnSpc>
                <a:spcPct val="150000"/>
              </a:lnSpc>
              <a:buFont typeface="Arial" panose="020B0604020202020204" pitchFamily="34" charset="0"/>
              <a:buChar char="•"/>
            </a:pPr>
            <a:r>
              <a:rPr lang="en-US" dirty="0"/>
              <a:t>LUT allows implementation of Combinatorial Circuit </a:t>
            </a:r>
          </a:p>
          <a:p>
            <a:pPr marL="342900" indent="-342900">
              <a:lnSpc>
                <a:spcPct val="150000"/>
              </a:lnSpc>
              <a:buFont typeface="Arial" panose="020B0604020202020204" pitchFamily="34" charset="0"/>
              <a:buChar char="•"/>
            </a:pPr>
            <a:r>
              <a:rPr lang="en-US" dirty="0"/>
              <a:t>BUT we design synchronous circuits what about the FF </a:t>
            </a:r>
          </a:p>
          <a:p>
            <a:pPr marL="342900" indent="-342900">
              <a:lnSpc>
                <a:spcPct val="150000"/>
              </a:lnSpc>
              <a:buFont typeface="Arial" panose="020B0604020202020204" pitchFamily="34" charset="0"/>
              <a:buChar char="•"/>
            </a:pPr>
            <a:r>
              <a:rPr lang="en-US" dirty="0"/>
              <a:t>flip flop to act as storage for the combinatorial output such that we can implement sequential structures</a:t>
            </a:r>
          </a:p>
          <a:p>
            <a:pPr marL="342900" indent="-342900">
              <a:lnSpc>
                <a:spcPct val="150000"/>
              </a:lnSpc>
              <a:buFont typeface="Arial" panose="020B0604020202020204" pitchFamily="34" charset="0"/>
              <a:buChar char="•"/>
            </a:pPr>
            <a:r>
              <a:rPr lang="en-US" dirty="0"/>
              <a:t>This combination of a LUT and Flip Flop is often called a Configurable Logic Block (CLB) and a programmable logic device will consist of many thousands of these CLBs. To provide the most flexibility additional multiplexers will be used to support a wide range of CLB configurations.</a:t>
            </a:r>
            <a:endParaRPr lang="en-GB" dirty="0"/>
          </a:p>
        </p:txBody>
      </p:sp>
      <p:sp>
        <p:nvSpPr>
          <p:cNvPr id="4" name="Footer Placeholder 3">
            <a:extLst>
              <a:ext uri="{FF2B5EF4-FFF2-40B4-BE49-F238E27FC236}">
                <a16:creationId xmlns:a16="http://schemas.microsoft.com/office/drawing/2014/main" id="{3DC69AB0-062B-4014-B6F9-1B159831D3EA}"/>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1148CE68-7FBE-40CB-B5B3-89535407E729}"/>
              </a:ext>
            </a:extLst>
          </p:cNvPr>
          <p:cNvSpPr>
            <a:spLocks noGrp="1"/>
          </p:cNvSpPr>
          <p:nvPr>
            <p:ph type="sldNum" sz="quarter" idx="4"/>
          </p:nvPr>
        </p:nvSpPr>
        <p:spPr/>
        <p:txBody>
          <a:bodyPr/>
          <a:lstStyle/>
          <a:p>
            <a:fld id="{F2CE8A50-B8D0-457B-A77C-B74D45AE23B6}" type="slidenum">
              <a:rPr lang="en-US" smtClean="0"/>
              <a:pPr/>
              <a:t>9</a:t>
            </a:fld>
            <a:endParaRPr lang="en-US" dirty="0"/>
          </a:p>
        </p:txBody>
      </p:sp>
    </p:spTree>
    <p:extLst>
      <p:ext uri="{BB962C8B-B14F-4D97-AF65-F5344CB8AC3E}">
        <p14:creationId xmlns:p14="http://schemas.microsoft.com/office/powerpoint/2010/main" val="36164926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CF2E6-BEF2-4C20-8DCF-DAA3C8526B58}"/>
              </a:ext>
            </a:extLst>
          </p:cNvPr>
          <p:cNvSpPr>
            <a:spLocks noGrp="1"/>
          </p:cNvSpPr>
          <p:nvPr>
            <p:ph type="title"/>
          </p:nvPr>
        </p:nvSpPr>
        <p:spPr/>
        <p:txBody>
          <a:bodyPr/>
          <a:lstStyle/>
          <a:p>
            <a:r>
              <a:rPr lang="en-US" dirty="0"/>
              <a:t>Simulation</a:t>
            </a:r>
            <a:endParaRPr lang="en-GB" dirty="0"/>
          </a:p>
        </p:txBody>
      </p:sp>
      <p:sp>
        <p:nvSpPr>
          <p:cNvPr id="3" name="Content Placeholder 2">
            <a:extLst>
              <a:ext uri="{FF2B5EF4-FFF2-40B4-BE49-F238E27FC236}">
                <a16:creationId xmlns:a16="http://schemas.microsoft.com/office/drawing/2014/main" id="{F746B2D6-F211-41F1-ADCF-084B5C1FF908}"/>
              </a:ext>
            </a:extLst>
          </p:cNvPr>
          <p:cNvSpPr>
            <a:spLocks noGrp="1"/>
          </p:cNvSpPr>
          <p:nvPr>
            <p:ph idx="1"/>
          </p:nvPr>
        </p:nvSpPr>
        <p:spPr>
          <a:xfrm>
            <a:off x="838200" y="1447939"/>
            <a:ext cx="10515600" cy="4351338"/>
          </a:xfrm>
        </p:spPr>
        <p:txBody>
          <a:bodyPr>
            <a:normAutofit fontScale="92500" lnSpcReduction="10000"/>
          </a:bodyPr>
          <a:lstStyle/>
          <a:p>
            <a:pPr>
              <a:lnSpc>
                <a:spcPct val="150000"/>
              </a:lnSpc>
            </a:pPr>
            <a:r>
              <a:rPr lang="en-US" dirty="0"/>
              <a:t>Verification can be used at several different levels </a:t>
            </a:r>
          </a:p>
          <a:p>
            <a:pPr marL="342900" indent="-342900">
              <a:lnSpc>
                <a:spcPct val="150000"/>
              </a:lnSpc>
              <a:buFont typeface="Arial" panose="020B0604020202020204" pitchFamily="34" charset="0"/>
              <a:buChar char="•"/>
            </a:pPr>
            <a:r>
              <a:rPr lang="en-US" dirty="0"/>
              <a:t>Functional Simulation only – This check if the design is functionally correct </a:t>
            </a:r>
          </a:p>
          <a:p>
            <a:pPr marL="342900" indent="-342900">
              <a:lnSpc>
                <a:spcPct val="150000"/>
              </a:lnSpc>
              <a:buFont typeface="Arial" panose="020B0604020202020204" pitchFamily="34" charset="0"/>
              <a:buChar char="•"/>
            </a:pPr>
            <a:r>
              <a:rPr lang="en-US" dirty="0"/>
              <a:t>Functional Simulation &amp; Code Coverage – This checks that along with the functional correctness of the design that, all of the code within the design has been tested. </a:t>
            </a:r>
          </a:p>
          <a:p>
            <a:pPr marL="342900" indent="-342900">
              <a:lnSpc>
                <a:spcPct val="150000"/>
              </a:lnSpc>
              <a:buFont typeface="Arial" panose="020B0604020202020204" pitchFamily="34" charset="0"/>
              <a:buChar char="•"/>
            </a:pPr>
            <a:r>
              <a:rPr lang="en-US" dirty="0"/>
              <a:t>Gate Level Simulation – This verifies the functionality of the design when back annotated with timing information from the final implemented design, this can take a considerable time to perform.</a:t>
            </a:r>
          </a:p>
          <a:p>
            <a:endParaRPr lang="en-GB" dirty="0"/>
          </a:p>
        </p:txBody>
      </p:sp>
      <p:sp>
        <p:nvSpPr>
          <p:cNvPr id="4" name="Footer Placeholder 3">
            <a:extLst>
              <a:ext uri="{FF2B5EF4-FFF2-40B4-BE49-F238E27FC236}">
                <a16:creationId xmlns:a16="http://schemas.microsoft.com/office/drawing/2014/main" id="{E92FD548-D98A-4DEC-BBEC-EBF1C45A0F48}"/>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1C88A8C9-B7DD-48ED-BF9C-DA0EDD5881F6}"/>
              </a:ext>
            </a:extLst>
          </p:cNvPr>
          <p:cNvSpPr>
            <a:spLocks noGrp="1"/>
          </p:cNvSpPr>
          <p:nvPr>
            <p:ph type="sldNum" sz="quarter" idx="4"/>
          </p:nvPr>
        </p:nvSpPr>
        <p:spPr/>
        <p:txBody>
          <a:bodyPr/>
          <a:lstStyle/>
          <a:p>
            <a:fld id="{F2CE8A50-B8D0-457B-A77C-B74D45AE23B6}" type="slidenum">
              <a:rPr lang="en-US" smtClean="0"/>
              <a:pPr/>
              <a:t>90</a:t>
            </a:fld>
            <a:endParaRPr lang="en-US" dirty="0"/>
          </a:p>
        </p:txBody>
      </p:sp>
    </p:spTree>
    <p:extLst>
      <p:ext uri="{BB962C8B-B14F-4D97-AF65-F5344CB8AC3E}">
        <p14:creationId xmlns:p14="http://schemas.microsoft.com/office/powerpoint/2010/main" val="11691928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1FD6-7D31-465E-93E0-DE996BAACF06}"/>
              </a:ext>
            </a:extLst>
          </p:cNvPr>
          <p:cNvSpPr>
            <a:spLocks noGrp="1"/>
          </p:cNvSpPr>
          <p:nvPr>
            <p:ph type="title"/>
          </p:nvPr>
        </p:nvSpPr>
        <p:spPr/>
        <p:txBody>
          <a:bodyPr/>
          <a:lstStyle/>
          <a:p>
            <a:r>
              <a:rPr lang="en-US" dirty="0"/>
              <a:t>Verification What else can we do?</a:t>
            </a:r>
            <a:endParaRPr lang="en-GB" dirty="0"/>
          </a:p>
        </p:txBody>
      </p:sp>
      <p:sp>
        <p:nvSpPr>
          <p:cNvPr id="3" name="Content Placeholder 2">
            <a:extLst>
              <a:ext uri="{FF2B5EF4-FFF2-40B4-BE49-F238E27FC236}">
                <a16:creationId xmlns:a16="http://schemas.microsoft.com/office/drawing/2014/main" id="{4F9E5938-DC18-42C7-9D06-02C3848F00CF}"/>
              </a:ext>
            </a:extLst>
          </p:cNvPr>
          <p:cNvSpPr>
            <a:spLocks noGrp="1"/>
          </p:cNvSpPr>
          <p:nvPr>
            <p:ph idx="1"/>
          </p:nvPr>
        </p:nvSpPr>
        <p:spPr/>
        <p:txBody>
          <a:bodyPr/>
          <a:lstStyle/>
          <a:p>
            <a:pPr marL="342900" indent="-342900">
              <a:buFont typeface="Arial" panose="020B0604020202020204" pitchFamily="34" charset="0"/>
              <a:buChar char="•"/>
            </a:pPr>
            <a:r>
              <a:rPr lang="en-US" dirty="0"/>
              <a:t>Static Timing Analysis – This analyses the final design to ensure the timing performance of the module is achieved.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Formal Equivalence Checking -  This is used to check the equivalence of netlists against RTL files</a:t>
            </a:r>
          </a:p>
          <a:p>
            <a:endParaRPr lang="en-GB" dirty="0"/>
          </a:p>
        </p:txBody>
      </p:sp>
      <p:sp>
        <p:nvSpPr>
          <p:cNvPr id="4" name="Footer Placeholder 3">
            <a:extLst>
              <a:ext uri="{FF2B5EF4-FFF2-40B4-BE49-F238E27FC236}">
                <a16:creationId xmlns:a16="http://schemas.microsoft.com/office/drawing/2014/main" id="{2C30C620-66EB-4B2D-ADD1-AD0FFA97CAA6}"/>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DB6A8427-EE61-4E35-8D9D-CE42722DD0E1}"/>
              </a:ext>
            </a:extLst>
          </p:cNvPr>
          <p:cNvSpPr>
            <a:spLocks noGrp="1"/>
          </p:cNvSpPr>
          <p:nvPr>
            <p:ph type="sldNum" sz="quarter" idx="4"/>
          </p:nvPr>
        </p:nvSpPr>
        <p:spPr/>
        <p:txBody>
          <a:bodyPr/>
          <a:lstStyle/>
          <a:p>
            <a:fld id="{F2CE8A50-B8D0-457B-A77C-B74D45AE23B6}" type="slidenum">
              <a:rPr lang="en-US" smtClean="0"/>
              <a:pPr/>
              <a:t>91</a:t>
            </a:fld>
            <a:endParaRPr lang="en-US" dirty="0"/>
          </a:p>
        </p:txBody>
      </p:sp>
    </p:spTree>
    <p:extLst>
      <p:ext uri="{BB962C8B-B14F-4D97-AF65-F5344CB8AC3E}">
        <p14:creationId xmlns:p14="http://schemas.microsoft.com/office/powerpoint/2010/main" val="33550202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D509C545-DAD3-4602-A2B4-919DF10FA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138" y="1191542"/>
            <a:ext cx="6831724" cy="1766268"/>
          </a:xfrm>
          <a:prstGeom prst="rect">
            <a:avLst/>
          </a:prstGeom>
        </p:spPr>
      </p:pic>
      <p:sp>
        <p:nvSpPr>
          <p:cNvPr id="4" name="TextBox 3">
            <a:extLst>
              <a:ext uri="{FF2B5EF4-FFF2-40B4-BE49-F238E27FC236}">
                <a16:creationId xmlns:a16="http://schemas.microsoft.com/office/drawing/2014/main" id="{8782641B-FB2B-4059-9D2A-DF5C7952FE3C}"/>
              </a:ext>
            </a:extLst>
          </p:cNvPr>
          <p:cNvSpPr txBox="1"/>
          <p:nvPr/>
        </p:nvSpPr>
        <p:spPr>
          <a:xfrm>
            <a:off x="2680138" y="2957810"/>
            <a:ext cx="6745184" cy="369332"/>
          </a:xfrm>
          <a:prstGeom prst="rect">
            <a:avLst/>
          </a:prstGeom>
          <a:noFill/>
        </p:spPr>
        <p:txBody>
          <a:bodyPr wrap="square" rtlCol="0">
            <a:spAutoFit/>
          </a:bodyPr>
          <a:lstStyle/>
          <a:p>
            <a:pPr algn="ctr"/>
            <a:r>
              <a:rPr lang="en-US" dirty="0">
                <a:solidFill>
                  <a:schemeClr val="bg1"/>
                </a:solidFill>
              </a:rPr>
              <a:t>www.adiuvoengineering.com</a:t>
            </a:r>
          </a:p>
        </p:txBody>
      </p:sp>
      <p:sp>
        <p:nvSpPr>
          <p:cNvPr id="6" name="TextBox 5">
            <a:extLst>
              <a:ext uri="{FF2B5EF4-FFF2-40B4-BE49-F238E27FC236}">
                <a16:creationId xmlns:a16="http://schemas.microsoft.com/office/drawing/2014/main" id="{36257C82-0F36-4E01-AD36-6505423F684D}"/>
              </a:ext>
            </a:extLst>
          </p:cNvPr>
          <p:cNvSpPr txBox="1"/>
          <p:nvPr/>
        </p:nvSpPr>
        <p:spPr>
          <a:xfrm>
            <a:off x="2723408" y="5666458"/>
            <a:ext cx="6745184" cy="369332"/>
          </a:xfrm>
          <a:prstGeom prst="rect">
            <a:avLst/>
          </a:prstGeom>
          <a:noFill/>
        </p:spPr>
        <p:txBody>
          <a:bodyPr wrap="square" rtlCol="0">
            <a:spAutoFit/>
          </a:bodyPr>
          <a:lstStyle/>
          <a:p>
            <a:pPr algn="ctr"/>
            <a:r>
              <a:rPr lang="en-US" dirty="0">
                <a:solidFill>
                  <a:schemeClr val="bg1"/>
                </a:solidFill>
              </a:rPr>
              <a:t>adam@adiuvoengineering.com</a:t>
            </a:r>
          </a:p>
        </p:txBody>
      </p:sp>
      <p:pic>
        <p:nvPicPr>
          <p:cNvPr id="8" name="Picture 7" descr="A person wearing glasses and smiling at the camera&#10;&#10;Description automatically generated">
            <a:extLst>
              <a:ext uri="{FF2B5EF4-FFF2-40B4-BE49-F238E27FC236}">
                <a16:creationId xmlns:a16="http://schemas.microsoft.com/office/drawing/2014/main" id="{D149D25A-4326-4F99-9FDF-D829C735F337}"/>
              </a:ext>
            </a:extLst>
          </p:cNvPr>
          <p:cNvPicPr>
            <a:picLocks noChangeAspect="1"/>
          </p:cNvPicPr>
          <p:nvPr/>
        </p:nvPicPr>
        <p:blipFill rotWithShape="1">
          <a:blip r:embed="rId3">
            <a:extLst>
              <a:ext uri="{28A0092B-C50C-407E-A947-70E740481C1C}">
                <a14:useLocalDpi xmlns:a14="http://schemas.microsoft.com/office/drawing/2010/main" val="0"/>
              </a:ext>
            </a:extLst>
          </a:blip>
          <a:srcRect t="9327" b="9327"/>
          <a:stretch/>
        </p:blipFill>
        <p:spPr>
          <a:xfrm>
            <a:off x="5207233" y="3739641"/>
            <a:ext cx="1777533" cy="1777533"/>
          </a:xfrm>
          <a:prstGeom prst="flowChartConnector">
            <a:avLst/>
          </a:prstGeom>
        </p:spPr>
      </p:pic>
    </p:spTree>
    <p:extLst>
      <p:ext uri="{BB962C8B-B14F-4D97-AF65-F5344CB8AC3E}">
        <p14:creationId xmlns:p14="http://schemas.microsoft.com/office/powerpoint/2010/main" val="4137194450"/>
      </p:ext>
    </p:extLst>
  </p:cSld>
  <p:clrMapOvr>
    <a:masterClrMapping/>
  </p:clrMapOvr>
</p:sld>
</file>

<file path=ppt/theme/theme1.xml><?xml version="1.0" encoding="utf-8"?>
<a:theme xmlns:a="http://schemas.openxmlformats.org/drawingml/2006/main" name="Office Theme">
  <a:themeElements>
    <a:clrScheme name="Custom 1">
      <a:dk1>
        <a:srgbClr val="0568A6"/>
      </a:dk1>
      <a:lt1>
        <a:srgbClr val="FFFFFF"/>
      </a:lt1>
      <a:dk2>
        <a:srgbClr val="0678BF"/>
      </a:dk2>
      <a:lt2>
        <a:srgbClr val="E8E8E8"/>
      </a:lt2>
      <a:accent1>
        <a:srgbClr val="0568A6"/>
      </a:accent1>
      <a:accent2>
        <a:srgbClr val="0678BF"/>
      </a:accent2>
      <a:accent3>
        <a:srgbClr val="079DD9"/>
      </a:accent3>
      <a:accent4>
        <a:srgbClr val="8C8C8C"/>
      </a:accent4>
      <a:accent5>
        <a:srgbClr val="E8E8E8"/>
      </a:accent5>
      <a:accent6>
        <a:srgbClr val="FF9900"/>
      </a:accent6>
      <a:hlink>
        <a:srgbClr val="FF9900"/>
      </a:hlink>
      <a:folHlink>
        <a:srgbClr val="FF9900"/>
      </a:folHlink>
    </a:clrScheme>
    <a:fontScheme name="Custom 1">
      <a:majorFont>
        <a:latin typeface="Open Sans Semi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iuvo Engineering Powerpoint Template" id="{81B758A5-C145-455B-936E-12233C2F9313}" vid="{C58B9158-774E-4681-BD27-1A00DD50C0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Adiuvo Engineering Powerpoint Template</Template>
  <TotalTime>1469</TotalTime>
  <Words>4661</Words>
  <Application>Microsoft Office PowerPoint</Application>
  <PresentationFormat>Widescreen</PresentationFormat>
  <Paragraphs>579</Paragraphs>
  <Slides>92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Arial</vt:lpstr>
      <vt:lpstr>Calibri</vt:lpstr>
      <vt:lpstr>Helvetica</vt:lpstr>
      <vt:lpstr>Helvetica Neue</vt:lpstr>
      <vt:lpstr>Open Sans Semibold</vt:lpstr>
      <vt:lpstr>Wingdings</vt:lpstr>
      <vt:lpstr>Office Theme</vt:lpstr>
      <vt:lpstr>Introduction to FPGA </vt:lpstr>
      <vt:lpstr>Xilinx Tools and Frameworks</vt:lpstr>
      <vt:lpstr>PowerPoint Presentation</vt:lpstr>
      <vt:lpstr>What is an FPGA</vt:lpstr>
      <vt:lpstr>FPGA Architecture </vt:lpstr>
      <vt:lpstr>What is programmable logic </vt:lpstr>
      <vt:lpstr>Look Up Table</vt:lpstr>
      <vt:lpstr>Look Up Table</vt:lpstr>
      <vt:lpstr>Configurable Logic Block</vt:lpstr>
      <vt:lpstr>Configurable Logic Block</vt:lpstr>
      <vt:lpstr>Interconnect Routing</vt:lpstr>
      <vt:lpstr>Tools</vt:lpstr>
      <vt:lpstr>Vivado Overview</vt:lpstr>
      <vt:lpstr>Vivado Overview</vt:lpstr>
      <vt:lpstr>PowerPoint Presentation</vt:lpstr>
      <vt:lpstr>Xilinx Offer a range of devices</vt:lpstr>
      <vt:lpstr>FPGA </vt:lpstr>
      <vt:lpstr>Heterogeneous SOC</vt:lpstr>
      <vt:lpstr>Zynq</vt:lpstr>
      <vt:lpstr>Zynq MPSoC </vt:lpstr>
      <vt:lpstr>Zynq RFSoC</vt:lpstr>
      <vt:lpstr>Versal</vt:lpstr>
      <vt:lpstr>Alveo</vt:lpstr>
      <vt:lpstr>PowerPoint Presentation</vt:lpstr>
      <vt:lpstr>Clocking </vt:lpstr>
      <vt:lpstr>Vertical and Horizontal Clocks </vt:lpstr>
      <vt:lpstr>Clocking Resources </vt:lpstr>
      <vt:lpstr>Clocking Resources</vt:lpstr>
      <vt:lpstr>What is a Clock Domain? </vt:lpstr>
      <vt:lpstr>Clock Domain Crossing</vt:lpstr>
      <vt:lpstr>Clock Domain Crossing </vt:lpstr>
      <vt:lpstr>Metastability </vt:lpstr>
      <vt:lpstr>Metastability </vt:lpstr>
      <vt:lpstr>Clock Domain Crossing </vt:lpstr>
      <vt:lpstr>Clock Domain Crossing</vt:lpstr>
      <vt:lpstr>How many synchronisers do I need ?</vt:lpstr>
      <vt:lpstr>CDC in Xilinx </vt:lpstr>
      <vt:lpstr>CDC Design Analysis tools </vt:lpstr>
      <vt:lpstr>Vivado CDC Report </vt:lpstr>
      <vt:lpstr>Vivado Timing Analysis – Clock Interaction </vt:lpstr>
      <vt:lpstr>Vivado Timing Analysis – Inter clock Issues</vt:lpstr>
      <vt:lpstr>Vivado Flow - Schematic</vt:lpstr>
      <vt:lpstr>PowerPoint Presentation</vt:lpstr>
      <vt:lpstr>BRAM</vt:lpstr>
      <vt:lpstr>Block RAM </vt:lpstr>
      <vt:lpstr>BRAM in Xilinx </vt:lpstr>
      <vt:lpstr>ECC In Block Memory Generator </vt:lpstr>
      <vt:lpstr>Injection of Error in to BRAM </vt:lpstr>
      <vt:lpstr>Read out of Error</vt:lpstr>
      <vt:lpstr>BRAM Optimisations</vt:lpstr>
      <vt:lpstr>BRAM Optimisations</vt:lpstr>
      <vt:lpstr>PowerPoint Presentation</vt:lpstr>
      <vt:lpstr>DSP</vt:lpstr>
      <vt:lpstr>DSP</vt:lpstr>
      <vt:lpstr>PowerPoint Presentation</vt:lpstr>
      <vt:lpstr>Multi Giga Bit Transceivers</vt:lpstr>
      <vt:lpstr>MGT Internals </vt:lpstr>
      <vt:lpstr>Bandwidths Supported</vt:lpstr>
      <vt:lpstr>PowerPoint Presentation</vt:lpstr>
      <vt:lpstr>Constraints</vt:lpstr>
      <vt:lpstr>Clock Constraints </vt:lpstr>
      <vt:lpstr>Clock Constraints </vt:lpstr>
      <vt:lpstr>Placement Constraints </vt:lpstr>
      <vt:lpstr>Placement Constraints</vt:lpstr>
      <vt:lpstr>PowerPoint Presentation</vt:lpstr>
      <vt:lpstr>Benefit of FPGA </vt:lpstr>
      <vt:lpstr>Device Selection - SRAM, OTP or FLASH ?</vt:lpstr>
      <vt:lpstr>Device Selection </vt:lpstr>
      <vt:lpstr>Device Selection</vt:lpstr>
      <vt:lpstr>PowerPoint Presentation</vt:lpstr>
      <vt:lpstr>Vivado IP Integrator (IPI) </vt:lpstr>
      <vt:lpstr>Vivado IP Integrator: Intelligent IP Integration</vt:lpstr>
      <vt:lpstr>Vivado IP Integrator:  Intelligent IP Integration</vt:lpstr>
      <vt:lpstr>PowerPoint Presentation</vt:lpstr>
      <vt:lpstr>Design Check Points </vt:lpstr>
      <vt:lpstr>Vivado – Reducing Compile Time </vt:lpstr>
      <vt:lpstr>Vivado – Reducing Compile Time</vt:lpstr>
      <vt:lpstr>Vivado – Reducing Compile Time</vt:lpstr>
      <vt:lpstr>PowerPoint Presentation</vt:lpstr>
      <vt:lpstr>Vivado – Strategies</vt:lpstr>
      <vt:lpstr>Vivado – Reports </vt:lpstr>
      <vt:lpstr>Vivado – Design Analysis Report</vt:lpstr>
      <vt:lpstr>Vivado – Design Analysis Report </vt:lpstr>
      <vt:lpstr>Vivado – Quality of Result </vt:lpstr>
      <vt:lpstr>Vivado – Quality of Results</vt:lpstr>
      <vt:lpstr>Vivado – Quality of Results </vt:lpstr>
      <vt:lpstr>PowerPoint Presentation</vt:lpstr>
      <vt:lpstr>Verification</vt:lpstr>
      <vt:lpstr>Simulation </vt:lpstr>
      <vt:lpstr>Simulation</vt:lpstr>
      <vt:lpstr>Verification What else can we do?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FPGA</dc:title>
  <dc:creator>adam taylor</dc:creator>
  <cp:lastModifiedBy>adam taylor</cp:lastModifiedBy>
  <cp:revision>66</cp:revision>
  <dcterms:created xsi:type="dcterms:W3CDTF">2021-07-15T21:54:46Z</dcterms:created>
  <dcterms:modified xsi:type="dcterms:W3CDTF">2021-11-07T19:26:38Z</dcterms:modified>
</cp:coreProperties>
</file>